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7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A%E0%B0%B0%E0%B1%8D%E0%B0%B7%E0%B0%BF%E0%B0%AF%E0%B0%A8%E0%B1%8D_%E0%B0%AD%E0%B0%BE%E0%B0%B7" TargetMode="External"/><Relationship Id="rId2" Type="http://schemas.openxmlformats.org/officeDocument/2006/relationships/hyperlink" Target="https://te.wikipedia.org/wiki/%E0%B0%97%E0%B0%AC%E0%B1%8D%E0%B0%AC%E0%B0%BF%E0%B0%B2%E0%B0%82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iki/%E0%B0%AC%E0%B0%82%E0%B0%97%E0%B0%BE%E0%B0%B0%E0%B0%82" TargetMode="External"/><Relationship Id="rId4" Type="http://schemas.openxmlformats.org/officeDocument/2006/relationships/hyperlink" Target="https://te.wikipedia.org/w/index.php?title=%E0%B0%98%E0%B0%9C%E0%B0%A8%E0%B1%80_%E0%B0%AE%E0%B1%8A%E0%B0%B9%E0%B0%AE%E0%B1%8D%E0%B0%AE%E0%B0%A6%E0%B1%8D&amp;action=edit&amp;redlink=1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AE%E0%B0%B9%E0%B0%BE%E0%B0%A4%E0%B1%8D%E0%B0%AE%E0%B0%BE_%E0%B0%97%E0%B0%BE%E0%B0%82%E0%B0%A7%E0%B1%80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B%E0%B0%BF%E0%B0%B0%E0%B0%A6%E0%B1%8C%E0%B0%B8%E0%B0%BF" TargetMode="External"/><Relationship Id="rId7" Type="http://schemas.openxmlformats.org/officeDocument/2006/relationships/hyperlink" Target="https://te.wikipedia.org/wiki/%E0%B0%97%E0%B0%AC%E0%B1%8D%E0%B0%AC%E0%B0%BF%E0%B0%B2%E0%B0%AE%E0%B1%81" TargetMode="External"/><Relationship Id="rId2" Type="http://schemas.openxmlformats.org/officeDocument/2006/relationships/hyperlink" Target="https://te.wikipedia.org/wiki/%E0%B0%A4%E0%B1%86%E0%B0%B2%E0%B1%81%E0%B0%97%E0%B1%81_%E0%B0%A4%E0%B0%B2%E0%B1%8D%E0%B0%B2%E0%B0%B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/index.php?title=%E0%B0%86%E0%B0%82%E0%B0%A7%E0%B1%8D%E0%B0%B0_%E0%B0%AD%E0%B1%8B%E0%B0%9C%E0%B1%81%E0%B0%A1%E0%B1%81&amp;action=edit&amp;redlink=1" TargetMode="External"/><Relationship Id="rId5" Type="http://schemas.openxmlformats.org/officeDocument/2006/relationships/hyperlink" Target="https://te.wikipedia.org/wiki/%E0%B0%95%E0%B1%8D%E0%B0%B0%E0%B1%80%E0%B0%B8%E0%B1%8D%E0%B0%A4%E0%B1%81" TargetMode="External"/><Relationship Id="rId4" Type="http://schemas.openxmlformats.org/officeDocument/2006/relationships/hyperlink" Target="https://te.wikipedia.org/wiki/%E0%B0%AE%E0%B1%81%E0%B0%82%E0%B0%A4%E0%B0%BE%E0%B0%9C%E0%B1%8D_%E0%B0%AE%E0%B0%B9%E0%B0%B2%E0%B1%8D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95%E0%B1%8D%E0%B0%B0%E0%B1%80%E0%B0%B8%E0%B1%8D%E0%B0%A4%E0%B1%81_%E0%B0%9A%E0%B0%B0%E0%B0%BF%E0%B0%A4%E0%B1%8D%E0%B0%B0&amp;action=edit&amp;redlink=1" TargetMode="External"/><Relationship Id="rId2" Type="http://schemas.openxmlformats.org/officeDocument/2006/relationships/hyperlink" Target="https://te.wikipedia.org/w/index.php?title=%E0%B0%95%E0%B0%BE%E0%B0%82%E0%B0%A6%E0%B0%BF%E0%B0%B6%E0%B1%80%E0%B0%95%E0%B1%81%E0%B0%A1%E0%B1%81&amp;action=edit&amp;redlink=1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86%E0%B0%82%E0%B0%A7%E0%B1%8D%E0%B0%B0_%E0%B0%B5%E0%B0%BF%E0%B0%B6%E0%B1%8D%E0%B0%B5%E0%B0%B5%E0%B0%BF%E0%B0%A6%E0%B1%8D%E0%B0%AF%E0%B0%BE%E0%B0%B2%E0%B0%AF%E0%B0%AE%E0%B1%81" TargetMode="External"/><Relationship Id="rId2" Type="http://schemas.openxmlformats.org/officeDocument/2006/relationships/hyperlink" Target="https://te.wikipedia.org/wiki/%E0%B0%95%E0%B1%87%E0%B0%82%E0%B0%A6%E0%B1%8D%E0%B0%B0_%E0%B0%B8%E0%B0%BE%E0%B0%B9%E0%B0%BF%E0%B0%A4%E0%B1%8D%E0%B0%AF_%E0%B0%85%E0%B0%95%E0%B0%BE%E0%B0%A1%E0%B0%AE%E0%B1%80_%E0%B0%85%E0%B0%B5%E0%B0%BE%E0%B0%B0%E0%B1%8D%E0%B0%A1%E0%B1%8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AA%E0%B0%A6%E0%B1%8D%E0%B0%AE%E0%B0%AD%E0%B1%82%E0%B0%B7%E0%B0%A3_%E0%B0%AA%E0%B1%81%E0%B0%B0%E0%B0%B8%E0%B1%8D%E0%B0%95%E0%B0%BE%E0%B0%B0%E0%B0%82" TargetMode="External"/><Relationship Id="rId5" Type="http://schemas.openxmlformats.org/officeDocument/2006/relationships/hyperlink" Target="https://te.wikipedia.org/wiki/%E0%B0%AD%E0%B0%BE%E0%B0%B0%E0%B0%A4_%E0%B0%AA%E0%B1%8D%E0%B0%B0%E0%B0%AD%E0%B1%81%E0%B0%A4%E0%B1%8D%E0%B0%B5%E0%B0%AE%E0%B1%81" TargetMode="External"/><Relationship Id="rId4" Type="http://schemas.openxmlformats.org/officeDocument/2006/relationships/hyperlink" Target="https://te.wikipedia.org/w/index.php?title=%E0%B0%95%E0%B0%B3%E0%B0%BE%E0%B0%AA%E0%B1%8D%E0%B0%B0%E0%B0%AA%E0%B1%82%E0%B0%B0%E0%B1%8D%E0%B0%A3_%E0%B0%AC%E0%B0%BF%E0%B0%B0%E0%B1%81%E0%B0%A6%E0%B1%81&amp;action=edit&amp;redlink=1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9A%E0%B1%86%E0%B0%B3%E0%B1%8D%E0%B0%B3%E0%B0%AA%E0%B0%BF%E0%B0%B3%E0%B1%8D%E0%B0%B3_%E0%B0%B5%E0%B1%87%E0%B0%82%E0%B0%95%E0%B0%9F_%E0%B0%B6%E0%B0%BE%E0%B0%B8%E0%B1%8D%E0%B0%A4%E0%B1%8D%E0%B0%B0%E0%B0%BF" TargetMode="External"/><Relationship Id="rId2" Type="http://schemas.openxmlformats.org/officeDocument/2006/relationships/hyperlink" Target="https://te.wikipedia.org/wiki/%E0%B0%A4%E0%B0%BF%E0%B0%B0%E0%B1%81%E0%B0%AA%E0%B0%A4%E0%B0%BF_%E0%B0%B5%E0%B1%87%E0%B0%82%E0%B0%95%E0%B0%9F_%E0%B0%95%E0%B0%B5%E0%B1%81%E0%B0%B2%E0%B1%81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86%E0%B0%82%E0%B0%A7%E0%B1%8D%E0%B0%B0%E0%B0%AA%E0%B1%8D%E0%B0%B0%E0%B0%A6%E0%B1%87%E0%B0%B6%E0%B1%8D_%E0%B0%B8%E0%B0%BE%E0%B0%B9%E0%B0%BF%E0%B0%A4%E0%B1%8D%E0%B0%AF_%E0%B0%85%E0%B0%95%E0%B0%BE%E0%B0%A1%E0%B0%AE%E0%B0%BF" TargetMode="External"/><Relationship Id="rId2" Type="http://schemas.openxmlformats.org/officeDocument/2006/relationships/hyperlink" Target="https://te.wikipedia.org/wiki/%E0%B0%AA%E0%B0%A6%E0%B1%8D%E0%B0%AE%E0%B0%AD%E0%B1%82%E0%B0%B7%E0%B0%A3%E0%B1%8D_%E0%B0%AA%E0%B1%81%E0%B0%B0%E0%B0%B8%E0%B1%8D%E0%B0%95%E0%B0%BE%E0%B0%B0%E0%B0%82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iki/%E0%B0%95%E0%B0%B3%E0%B0%BE%E0%B0%AA%E0%B1%8D%E0%B0%B0%E0%B0%AA%E0%B1%82%E0%B0%B0%E0%B1%8D%E0%B0%A3" TargetMode="External"/><Relationship Id="rId4" Type="http://schemas.openxmlformats.org/officeDocument/2006/relationships/hyperlink" Target="https://te.wikipedia.org/wiki/%E0%B0%95%E0%B1%87%E0%B0%82%E0%B0%A6%E0%B1%8D%E0%B0%B0_%E0%B0%B8%E0%B0%BE%E0%B0%B9%E0%B0%BF%E0%B0%A4%E0%B1%8D%E0%B0%AF_%E0%B0%85%E0%B0%95%E0%B0%BE%E0%B0%A1%E0%B0%AE%E0%B1%80_%E0%B0%85%E0%B0%B5%E0%B0%BE%E0%B0%B0%E0%B1%8D%E0%B0%A1%E0%B1%81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/index.php?title=%E0%B0%AA%E0%B0%BF%E0%B0%B0%E0%B0%A6%E0%B1%8C%E0%B0%B8%E0%B0%BF&amp;action=edit&amp;redlink=1" TargetMode="External"/><Relationship Id="rId7" Type="http://schemas.openxmlformats.org/officeDocument/2006/relationships/hyperlink" Target="https://te.wikipedia.org/w/index.php?title=%E0%B0%96%E0%B0%82%E0%B0%A1%E0%B0%95%E0%B0%BE%E0%B0%B5%E0%B1%8D%E0%B0%AF%E0%B0%BE%E0%B0%B2%E0%B1%81&amp;action=edit&amp;redlink=1" TargetMode="External"/><Relationship Id="rId2" Type="http://schemas.openxmlformats.org/officeDocument/2006/relationships/hyperlink" Target="https://te.wikipedia.org/wiki/%E0%B0%B5%E0%B0%BF%E0%B0%B6%E0%B0%BE%E0%B0%B2%E0%B0%BE%E0%B0%82%E0%B0%A7%E0%B1%8D%E0%B0%B0_%E0%B0%AA%E0%B1%8D%E0%B0%B0%E0%B0%9A%E0%B1%81%E0%B0%B0%E0%B0%A3%E0%B0%BE%E0%B0%B2%E0%B0%AF%E0%B0%8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A8%E0%B0%BE%E0%B0%97%E0%B0%BE%E0%B0%B0%E0%B1%8D%E0%B0%9C%E0%B1%81%E0%B0%A8%E0%B0%B8%E0%B0%BE%E0%B0%97%E0%B0%B0%E0%B1%8D" TargetMode="External"/><Relationship Id="rId5" Type="http://schemas.openxmlformats.org/officeDocument/2006/relationships/hyperlink" Target="https://te.wikipedia.org/w/index.php?title=%E0%B0%AE%E0%B1%81%E0%B0%B8%E0%B0%BE%E0%B0%AB%E0%B0%B0%E0%B1%81%E0%B0%B2%E0%B1%81&amp;action=edit&amp;redlink=1" TargetMode="External"/><Relationship Id="rId4" Type="http://schemas.openxmlformats.org/officeDocument/2006/relationships/hyperlink" Target="https://te.wikipedia.org/w/index.php?title=%E0%B0%95%E0%B0%BE%E0%B0%82%E0%B0%A6%E0%B0%BF%E0%B0%B6%E0%B1%80%E0%B0%95%E0%B1%81%E0%B0%A1%E0%B1%81&amp;action=edit&amp;redlink=1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8E%E0%B0%82%E0%B0%A1%E0%B1%8D%E0%B0%B2%E0%B1%82%E0%B0%B0%E0%B0%BF_%E0%B0%B8%E0%B1%81%E0%B0%A7%E0%B0%BE%E0%B0%95%E0%B0%B0%E0%B1%8D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4%E0%B1%86%E0%B0%B2%E0%B1%81%E0%B0%97%E0%B1%81_%E0%B0%85%E0%B0%95%E0%B0%BE%E0%B0%A1%E0%B0%AE%E0%B1%80" TargetMode="External"/><Relationship Id="rId2" Type="http://schemas.openxmlformats.org/officeDocument/2006/relationships/hyperlink" Target="https://te.wikipedia.org/wiki/%E0%B0%B9%E0%B1%87%E0%B0%AE%E0%B0%B2%E0%B0%A4%E0%B0%BE_%E0%B0%B2%E0%B0%B5%E0%B0%A3%E0%B0%82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iki/%E0%B0%8E%E0%B0%82%E0%B0%A1%E0%B1%8D%E0%B0%B2%E0%B1%82%E0%B0%B0%E0%B0%BF_%E0%B0%B8%E0%B1%81%E0%B0%A7%E0%B0%BE%E0%B0%95%E0%B0%B0%E0%B1%8D" TargetMode="External"/><Relationship Id="rId4" Type="http://schemas.openxmlformats.org/officeDocument/2006/relationships/hyperlink" Target="https://te.wikipedia.org/w/index.php?title=%E0%B0%9C%E0%B0%BE%E0%B0%B7%E0%B1%81%E0%B0%B5%E0%B0%BE_%E0%B0%AA%E0%B0%B0%E0%B0%BF%E0%B0%B6%E0%B1%8B%E0%B0%A7%E0%B0%A8%E0%B0%BE%E0%B0%95%E0%B1%87%E0%B0%82%E0%B0%A6%E0%B1%8D%E0%B0%B0%E0%B0%82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A6%E0%B0%BE%E0%B0%B6%E0%B0%B0%E0%B0%A7%E0%B0%BF_%E0%B0%B0%E0%B0%82%E0%B0%97%E0%B0%BE%E0%B0%9A%E0%B0%BE%E0%B0%B0%E0%B1%8D%E0%B0%AF" TargetMode="External"/><Relationship Id="rId2" Type="http://schemas.openxmlformats.org/officeDocument/2006/relationships/hyperlink" Target="https://te.wikipedia.org/wiki/%E0%B0%A4%E0%B1%86%E0%B0%B2%E0%B1%81%E0%B0%97%E0%B1%81_%E0%B0%85%E0%B0%95%E0%B0%BE%E0%B0%A1%E0%B0%AE%E0%B1%8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te.wikipedia.org/wiki/%E0%B0%95%E0%B0%BE%E0%B0%B2%E0%B1%81%E0%B0%B5_%E0%B0%AE%E0%B0%B2%E0%B1%8D%E0%B0%B2%E0%B0%AF%E0%B1%8D%E0%B0%AF" TargetMode="External"/><Relationship Id="rId4" Type="http://schemas.openxmlformats.org/officeDocument/2006/relationships/hyperlink" Target="https://te.wikipedia.org/wiki/%E0%B0%95%E0%B1%8A%E0%B0%B2%E0%B0%95%E0%B0%B2%E0%B1%82%E0%B0%B0%E0%B0%BF_%E0%B0%B8%E0%B1%8D%E0%B0%B5%E0%B0%B0%E0%B1%82%E0%B0%AA%E0%B0%B0%E0%B0%BE%E0%B0%A3%E0%B0%BF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eb.archive.org/web/20160304084937/http:/sahitya-akademi.gov.in/sahitya-akademi/awards/akademi%20samman_suchi.jsp" TargetMode="External"/><Relationship Id="rId3" Type="http://schemas.openxmlformats.org/officeDocument/2006/relationships/hyperlink" Target="https://te.wikisource.org/wiki/%E0%B0%B8%E0%B1%81%E0%B0%AA%E0%B1%8D%E0%B0%B0%E0%B0%B8%E0%B0%BF%E0%B0%A6%E0%B1%8D%E0%B0%A7%E0%B1%81%E0%B0%B2_%E0%B0%9C%E0%B1%80%E0%B0%B5%E0%B0%BF%E0%B0%A4_%E0%B0%B5%E0%B0%BF%E0%B0%B6%E0%B1%87%E0%B0%B7%E0%B0%BE%E0%B0%B2%E0%B1%81" TargetMode="External"/><Relationship Id="rId7" Type="http://schemas.openxmlformats.org/officeDocument/2006/relationships/hyperlink" Target="https://te.wikipedia.org/wiki/%E0%B0%9C%E0%B0%BE%E0%B0%B7%E0%B1%81%E0%B0%B5%E0%B0%BE" TargetMode="External"/><Relationship Id="rId12" Type="http://schemas.openxmlformats.org/officeDocument/2006/relationships/hyperlink" Target="http://www.thehansindia.com/posts/index/2013-10-04/Gurram-Jashuva--A-universal-poet-73122" TargetMode="External"/><Relationship Id="rId2" Type="http://schemas.openxmlformats.org/officeDocument/2006/relationships/hyperlink" Target="https://te.wikisource.org/wiki/%E0%B0%B8%E0%B1%81%E0%B0%AA%E0%B1%8D%E0%B0%B0%E0%B0%B8%E0%B0%BF%E0%B0%A6%E0%B1%8D%E0%B0%A7%E0%B1%81%E0%B0%B2_%E0%B0%9C%E0%B1%80%E0%B0%B5%E0%B0%BF%E0%B0%A4_%E0%B0%B5%E0%B0%BF%E0%B0%B6%E0%B1%87%E0%B0%B7%E0%B0%BE%E0%B0%B2%E0%B1%81/%E0%B0%9C%E0%B0%BE%E0%B0%B7%E0%B1%81%E0%B0%B5%E0%B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AA%E0%B1%8D%E0%B0%B0%E0%B0%A4%E0%B1%8D%E0%B0%AF%E0%B1%87%E0%B0%95:%E0%B0%AA%E0%B1%81%E0%B0%B8%E0%B1%8D%E0%B0%A4%E0%B0%95%E0%B0%AE%E0%B1%82%E0%B0%B2%E0%B0%BE%E0%B0%B2%E0%B1%81/81-7098-108-5" TargetMode="External"/><Relationship Id="rId11" Type="http://schemas.openxmlformats.org/officeDocument/2006/relationships/hyperlink" Target="http://newindianexpress.com/cities/hyderabad/Jashuva-Lit-Awards/2013/08/23/article1747409.ece" TargetMode="External"/><Relationship Id="rId5" Type="http://schemas.openxmlformats.org/officeDocument/2006/relationships/hyperlink" Target="https://te.wikipedia.org/wiki/International_Standard_Book_Number" TargetMode="External"/><Relationship Id="rId10" Type="http://schemas.openxmlformats.org/officeDocument/2006/relationships/hyperlink" Target="http://www.hindu.com/2002/07/27/stories/2002072705960400.htm" TargetMode="External"/><Relationship Id="rId4" Type="http://schemas.openxmlformats.org/officeDocument/2006/relationships/hyperlink" Target="https://te.wikipedia.org/wiki/%E0%B0%B5%E0%B0%BF%E0%B0%B6%E0%B0%BE%E0%B0%B2%E0%B0%BE%E0%B0%82%E0%B0%A7%E0%B1%8D%E0%B0%B0_%E0%B0%AA%E0%B0%AC%E0%B1%8D%E0%B0%B2%E0%B0%BF%E0%B0%B7%E0%B0%BF%E0%B0%82%E0%B0%97%E0%B1%8D_%E0%B0%B9%E0%B1%8C%E0%B0%B8%E0%B1%8D" TargetMode="External"/><Relationship Id="rId9" Type="http://schemas.openxmlformats.org/officeDocument/2006/relationships/hyperlink" Target="http://sahitya-akademi.gov.in/sahitya-akademi/awards/akademi%20samman_suchi.jsp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te.wikipedia.org/wiki/%E0%B0%9C%E0%B0%BE%E0%B0%B7%E0%B1%81%E0%B0%B5%E0%B0%BE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iki/%E0%B0%B8%E0%B0%BE%E0%B0%AE%E0%B0%BE%E0%B0%9C%E0%B0%BF%E0%B0%95_%E0%B0%B8%E0%B0%82%E0%B0%B8%E0%B1%8D%E0%B0%95%E0%B0%B0%E0%B0%A3%E0%B0%B2%E0%B1%81" TargetMode="External"/><Relationship Id="rId3" Type="http://schemas.openxmlformats.org/officeDocument/2006/relationships/hyperlink" Target="https://te.wikipedia.org/wiki/%E0%B0%B8%E0%B1%86%E0%B0%AA%E0%B1%8D%E0%B0%9F%E0%B1%86%E0%B0%82%E0%B0%AC%E0%B0%B0%E0%B1%8D_28" TargetMode="External"/><Relationship Id="rId7" Type="http://schemas.openxmlformats.org/officeDocument/2006/relationships/hyperlink" Target="https://te.wikipedia.org/wiki/%E0%B0%AD%E0%B0%BE%E0%B0%B5_%E0%B0%95%E0%B0%B5%E0%B0%BF%E0%B0%A4%E0%B1%8D%E0%B0%B5%E0%B0%82" TargetMode="External"/><Relationship Id="rId2" Type="http://schemas.openxmlformats.org/officeDocument/2006/relationships/hyperlink" Target="https://te.wikipedia.org/wiki/%E0%B0%97%E0%B1%81%E0%B0%B0%E0%B1%8D%E0%B0%B0%E0%B0%82_%E0%B0%9C%E0%B0%BE%E0%B0%B7%E0%B1%81%E0%B0%B5%E0%B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1971" TargetMode="External"/><Relationship Id="rId5" Type="http://schemas.openxmlformats.org/officeDocument/2006/relationships/hyperlink" Target="https://te.wikipedia.org/wiki/%E0%B0%9C%E0%B1%82%E0%B0%B2%E0%B1%88_24" TargetMode="External"/><Relationship Id="rId4" Type="http://schemas.openxmlformats.org/officeDocument/2006/relationships/hyperlink" Target="https://te.wikipedia.org/wiki/1895" TargetMode="External"/><Relationship Id="rId9" Type="http://schemas.openxmlformats.org/officeDocument/2006/relationships/hyperlink" Target="https://te.wikipedia.org/wiki/%E0%B0%95%E0%B1%81%E0%B0%B2%E0%B0%82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5%E0%B0%BF%E0%B0%A8%E0%B1%81%E0%B0%95%E0%B1%8A%E0%B0%82%E0%B0%A1" TargetMode="External"/><Relationship Id="rId2" Type="http://schemas.openxmlformats.org/officeDocument/2006/relationships/hyperlink" Target="https://te.wikipedia.org/wiki/%E0%B0%97%E0%B1%81%E0%B0%82%E0%B0%9F%E0%B1%82%E0%B0%B0%E0%B1%8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te.wikipedia.org/w/index.php?title=%E0%B0%A8%E0%B0%B5%E0%B0%AF%E0%B1%81%E0%B0%97_%E0%B0%95%E0%B0%B5%E0%B0%BF_%E0%B0%9A%E0%B0%95%E0%B1%8D%E0%B0%B0%E0%B0%B5%E0%B0%B0%E0%B1%8D%E0%B0%A4%E0%B0%BF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B8%E0%B1%86%E0%B0%AA%E0%B1%8D%E0%B0%9F%E0%B1%86%E0%B0%82%E0%B0%AC%E0%B0%B0%E0%B1%8D_28" TargetMode="External"/><Relationship Id="rId7" Type="http://schemas.openxmlformats.org/officeDocument/2006/relationships/hyperlink" Target="https://te.wikipedia.org/wiki/%E0%B0%AF%E0%B0%BE%E0%B0%A6%E0%B0%B5%E0%B1%81%E0%B0%B2%E0%B1%81" TargetMode="External"/><Relationship Id="rId2" Type="http://schemas.openxmlformats.org/officeDocument/2006/relationships/hyperlink" Target="https://te.wikipedia.org/wiki/189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B5%E0%B0%BF%E0%B0%A8%E0%B1%81%E0%B0%95%E0%B1%8A%E0%B0%82%E0%B0%A1" TargetMode="External"/><Relationship Id="rId5" Type="http://schemas.openxmlformats.org/officeDocument/2006/relationships/hyperlink" Target="https://te.wikipedia.org/wiki/%E0%B0%97%E0%B1%81%E0%B0%82%E0%B0%9F%E0%B1%82%E0%B0%B0%E0%B1%81" TargetMode="External"/><Relationship Id="rId4" Type="http://schemas.openxmlformats.org/officeDocument/2006/relationships/hyperlink" Target="https://te.wikipedia.org/wiki/%E0%B0%86%E0%B0%82%E0%B0%A7%E0%B1%8D%E0%B0%B0_%E0%B0%AA%E0%B1%8D%E0%B0%B0%E0%B0%A6%E0%B1%87%E0%B0%B6%E0%B1%8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iki/%E0%B0%B8%E0%B0%BF%E0%B0%A8%E0%B0%BF%E0%B0%AE%E0%B0%BE" TargetMode="External"/><Relationship Id="rId13" Type="http://schemas.openxmlformats.org/officeDocument/2006/relationships/hyperlink" Target="https://te.wikipedia.org/w/index.php?title=%E0%B0%B0%E0%B1%86%E0%B0%82%E0%B0%A1%E0%B1%8B_%E0%B0%AA%E0%B1%8D%E0%B0%B0%E0%B0%AA%E0%B0%82%E0%B0%9A_%E0%B0%AF%E0%B1%81%E0%B0%A6%E0%B1%8D%E0%B0%A7&amp;action=edit&amp;redlink=1" TargetMode="External"/><Relationship Id="rId3" Type="http://schemas.openxmlformats.org/officeDocument/2006/relationships/hyperlink" Target="https://te.wikipedia.org/wiki/%E0%B0%AA%E0%B0%BE%E0%B0%A0%E0%B0%B6%E0%B0%BE%E0%B0%B2" TargetMode="External"/><Relationship Id="rId7" Type="http://schemas.openxmlformats.org/officeDocument/2006/relationships/hyperlink" Target="https://te.wikipedia.org/w/index.php?title=%E0%B0%9F%E0%B0%BE%E0%B0%95%E0%B1%80&amp;action=edit&amp;redlink=1" TargetMode="External"/><Relationship Id="rId12" Type="http://schemas.openxmlformats.org/officeDocument/2006/relationships/hyperlink" Target="https://te.wikipedia.org/wiki/%E0%B0%A4%E0%B1%86%E0%B0%B2%E0%B1%81%E0%B0%97%E0%B1%81" TargetMode="External"/><Relationship Id="rId2" Type="http://schemas.openxmlformats.org/officeDocument/2006/relationships/hyperlink" Target="https://te.wikipedia.org/wiki/191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1916" TargetMode="External"/><Relationship Id="rId11" Type="http://schemas.openxmlformats.org/officeDocument/2006/relationships/hyperlink" Target="https://te.wikipedia.org/wiki/1942" TargetMode="External"/><Relationship Id="rId5" Type="http://schemas.openxmlformats.org/officeDocument/2006/relationships/hyperlink" Target="https://te.wikipedia.org/wiki/1915" TargetMode="External"/><Relationship Id="rId10" Type="http://schemas.openxmlformats.org/officeDocument/2006/relationships/hyperlink" Target="https://te.wikipedia.org/wiki/1928" TargetMode="External"/><Relationship Id="rId4" Type="http://schemas.openxmlformats.org/officeDocument/2006/relationships/hyperlink" Target="https://te.wikipedia.org/wiki/%E0%B0%B0%E0%B0%BE%E0%B0%9C%E0%B0%AE%E0%B0%82%E0%B0%A1%E0%B1%8D%E0%B0%B0%E0%B0%BF" TargetMode="External"/><Relationship Id="rId9" Type="http://schemas.openxmlformats.org/officeDocument/2006/relationships/hyperlink" Target="https://te.wikipedia.org/wiki/%E0%B0%97%E0%B1%81%E0%B0%82%E0%B0%9F%E0%B1%82%E0%B0%B0%E0%B1%81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iki/%E0%B0%B9%E0%B0%BF%E0%B0%82%E0%B0%A6%E0%B1%81%E0%B0%B5%E0%B1%81%E0%B0%B2%E0%B1%81" TargetMode="External"/><Relationship Id="rId3" Type="http://schemas.openxmlformats.org/officeDocument/2006/relationships/hyperlink" Target="https://te.wikipedia.org/wiki/1959" TargetMode="External"/><Relationship Id="rId7" Type="http://schemas.openxmlformats.org/officeDocument/2006/relationships/hyperlink" Target="https://te.wikipedia.org/wiki/%E0%B0%85%E0%B0%B5%E0%B0%A7%E0%B0%BE%E0%B0%A8%E0%B0%AE%E0%B1%81_(%E0%B0%B8%E0%B0%BE%E0%B0%B9%E0%B0%BF%E0%B0%A4%E0%B1%8D%E0%B0%AF%E0%B0%82)" TargetMode="External"/><Relationship Id="rId12" Type="http://schemas.openxmlformats.org/officeDocument/2006/relationships/hyperlink" Target="https://te.wikipedia.org/wiki/%E0%B0%B6%E0%B0%BE%E0%B0%B8%E0%B0%A8%E0%B0%AE%E0%B0%82%E0%B0%A1%E0%B0%B2%E0%B0%BF" TargetMode="External"/><Relationship Id="rId2" Type="http://schemas.openxmlformats.org/officeDocument/2006/relationships/hyperlink" Target="https://te.wikipedia.org/wiki/195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B5%E0%B0%BF%E0%B0%A8%E0%B1%81%E0%B0%95%E0%B1%8A%E0%B0%82%E0%B0%A1" TargetMode="External"/><Relationship Id="rId11" Type="http://schemas.openxmlformats.org/officeDocument/2006/relationships/hyperlink" Target="https://te.wikipedia.org/wiki/%E0%B0%86%E0%B0%82%E0%B0%A7%E0%B1%8D%E0%B0%B0_%E0%B0%AA%E0%B1%8D%E0%B0%B0%E0%B0%A6%E0%B1%87%E0%B0%B6%E0%B1%8D" TargetMode="External"/><Relationship Id="rId5" Type="http://schemas.openxmlformats.org/officeDocument/2006/relationships/hyperlink" Target="https://te.wikipedia.org/wiki/%E0%B0%B0%E0%B1%87%E0%B0%A1%E0%B0%BF%E0%B0%AF%E0%B1%8B" TargetMode="External"/><Relationship Id="rId10" Type="http://schemas.openxmlformats.org/officeDocument/2006/relationships/hyperlink" Target="https://te.wikipedia.org/wiki/1964" TargetMode="External"/><Relationship Id="rId4" Type="http://schemas.openxmlformats.org/officeDocument/2006/relationships/hyperlink" Target="https://te.wikipedia.org/wiki/%E0%B0%AE%E0%B0%A6%E0%B1%8D%E0%B0%B0%E0%B0%BE%E0%B0%B8%E0%B1%81" TargetMode="External"/><Relationship Id="rId9" Type="http://schemas.openxmlformats.org/officeDocument/2006/relationships/hyperlink" Target="https://te.wikipedia.org/wiki/%E0%B0%A8%E0%B0%BE%E0%B0%B8%E0%B1%8D%E0%B0%A4%E0%B0%BF%E0%B0%95%E0%B0%A4%E0%B1%8D%E0%B0%B5%E0%B0%8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e.wikipedia.org/wiki/%E0%B0%9C%E0%B1%82%E0%B0%B2%E0%B1%88_24" TargetMode="External"/><Relationship Id="rId2" Type="http://schemas.openxmlformats.org/officeDocument/2006/relationships/hyperlink" Target="https://te.wikipedia.org/wiki/197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e.wikipedia.org/wiki/%E0%B0%95%E0%B1%81%E0%B0%AE%E0%B0%BE%E0%B0%B0_%E0%B0%B8%E0%B0%82%E0%B0%AD%E0%B0%B5%E0%B0%82" TargetMode="External"/><Relationship Id="rId3" Type="http://schemas.openxmlformats.org/officeDocument/2006/relationships/hyperlink" Target="https://te.wikipedia.org/wiki/%E0%B0%AA%E0%B0%BE%E0%B0%9F%E0%B0%B2%E0%B1%81" TargetMode="External"/><Relationship Id="rId7" Type="http://schemas.openxmlformats.org/officeDocument/2006/relationships/hyperlink" Target="https://te.wikipedia.org/wiki/%E0%B0%B0%E0%B0%98%E0%B1%81%E0%B0%B5%E0%B0%82%E0%B0%B6%E0%B0%82" TargetMode="External"/><Relationship Id="rId2" Type="http://schemas.openxmlformats.org/officeDocument/2006/relationships/hyperlink" Target="https://te.wikipedia.org/w/index.php?title=%E0%B0%AC%E0%B1%8A%E0%B0%AE%E0%B1%8D%E0%B0%AE%E0%B0%B2%E0%B1%81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e.wikipedia.org/wiki/%E0%B0%AE%E0%B1%87%E0%B0%98_%E0%B0%B8%E0%B0%82%E0%B0%A6%E0%B1%87%E0%B0%B6%E0%B0%82_(%E0%B0%B8%E0%B0%82%E0%B0%B8%E0%B1%8D%E0%B0%95%E0%B1%83%E0%B0%A4%E0%B0%82)" TargetMode="External"/><Relationship Id="rId11" Type="http://schemas.openxmlformats.org/officeDocument/2006/relationships/hyperlink" Target="https://te.wikipedia.org/wiki/%E0%B0%AE%E0%B1%87%E0%B0%98%E0%B0%B8%E0%B0%82%E0%B0%A6%E0%B1%87%E0%B0%B6%E0%B0%82" TargetMode="External"/><Relationship Id="rId5" Type="http://schemas.openxmlformats.org/officeDocument/2006/relationships/hyperlink" Target="https://te.wikipedia.org/w/index.php?title=%E0%B0%9C%E0%B1%82%E0%B0%AA%E0%B1%82%E0%B0%A1%E0%B0%BF_%E0%B0%B9%E0%B0%A8%E0%B1%81%E0%B0%AE%E0%B0%9A%E0%B1%8D%E0%B0%9B%E0%B0%BE%E0%B0%B8%E0%B1%8D%E0%B0%A4%E0%B1%8D%E0%B0%B0%E0%B0%BF&amp;action=edit&amp;redlink=1" TargetMode="External"/><Relationship Id="rId10" Type="http://schemas.openxmlformats.org/officeDocument/2006/relationships/hyperlink" Target="https://te.wikipedia.org/wiki/%E0%B0%97%E0%B0%AC%E0%B1%8D%E0%B0%AC%E0%B0%BF%E0%B0%B2%E0%B0%82(%E0%B0%97%E0%B1%81%E0%B0%B0%E0%B1%8D%E0%B0%B0%E0%B0%82_%E0%B0%9C%E0%B0%BE%E0%B0%B7%E0%B1%81%E0%B0%B5%E0%B0%BE_%E0%B0%B0%E0%B0%9A%E0%B0%A8)" TargetMode="External"/><Relationship Id="rId4" Type="http://schemas.openxmlformats.org/officeDocument/2006/relationships/hyperlink" Target="https://te.wikipedia.org/wiki/%E0%B0%A6%E0%B1%80%E0%B0%AA%E0%B0%BE%E0%B0%B2_%E0%B0%AA%E0%B0%BF%E0%B0%9A%E0%B1%8D%E0%B0%9A%E0%B0%AF%E0%B1%8D%E0%B0%AF%E0%B0%B6%E0%B0%BE%E0%B0%B8%E0%B1%8D%E0%B0%A4%E0%B1%8D%E0%B0%B0%E0%B0%BF" TargetMode="External"/><Relationship Id="rId9" Type="http://schemas.openxmlformats.org/officeDocument/2006/relationships/hyperlink" Target="https://te.wikipedia.org/w/index.php?title=%E0%B0%95%E0%B0%B5%E0%B0%BF%E0%B0%A4%E0%B0%BE_%E0%B0%96%E0%B0%82%E0%B0%A1%E0%B0%BF%E0%B0%95%E0%B0%B2%E0%B1%81&amp;action=edit&amp;redlink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838200"/>
            <a:ext cx="7772400" cy="147002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P.R </a:t>
            </a:r>
            <a:r>
              <a:rPr kumimoji="0" lang="en-US" sz="5000" b="1" i="0" u="none" strike="noStrike" kern="1200" cap="none" spc="0" normalizeH="0" baseline="0" noProof="0" dirty="0" err="1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Govt</a:t>
            </a:r>
            <a:r>
              <a:rPr kumimoji="0" lang="en-US" sz="50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College</a:t>
            </a: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2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Kakinada</a:t>
            </a:r>
            <a:endParaRPr kumimoji="0" lang="en-US" sz="42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accent1">
                  <a:tint val="83000"/>
                  <a:satMod val="1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295400" y="3200400"/>
            <a:ext cx="6400800" cy="1752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Department of Telugu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US" sz="3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&amp; Spl Telugu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/>
              <a:t> </a:t>
            </a:r>
            <a:r>
              <a:rPr lang="te-IN" sz="2400" dirty="0" smtClean="0"/>
              <a:t>అయితే </a:t>
            </a:r>
            <a:r>
              <a:rPr lang="te-IN" sz="2400" dirty="0" smtClean="0"/>
              <a:t>ఇందులో సందేశాన్ని పంపేది యక్షుడు కాదు. ఒక అంటరాని కులానికి చెందిన కథానాయకుడు తన గోడును కాశీ </a:t>
            </a:r>
            <a:r>
              <a:rPr lang="te-IN" sz="2400" dirty="0" smtClean="0"/>
              <a:t>విశ్వనాథునికి</a:t>
            </a:r>
            <a:r>
              <a:rPr lang="en-US" sz="2400" dirty="0" smtClean="0"/>
              <a:t> </a:t>
            </a:r>
            <a:r>
              <a:rPr lang="te-IN" sz="2400" dirty="0" smtClean="0"/>
              <a:t>చేరవేయమని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2" tooltip="గబ్బిలం"/>
              </a:rPr>
              <a:t>గబ్బిలంతో</a:t>
            </a:r>
            <a:r>
              <a:rPr lang="te-IN" sz="2400" dirty="0" smtClean="0"/>
              <a:t> సందేశం పంపడమే దీని కథాంశం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ఎందుకంటే గుడిలోకి దళితునకు ప్రవేశం లేదు కాని గబ్బిలానికి అడ్డు లేదు. కథానాయకుడి వేదనను వర్ణించిన తీరు హృదయాలను కలచివేస్తుంది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1932లో వచ్చిన </a:t>
            </a:r>
            <a:r>
              <a:rPr lang="te-IN" sz="2400" b="1" dirty="0" smtClean="0"/>
              <a:t>ఫిరదౌసి</a:t>
            </a:r>
            <a:r>
              <a:rPr lang="te-IN" sz="2400" dirty="0" smtClean="0"/>
              <a:t> మరొక ప్రధాన రచన. </a:t>
            </a:r>
            <a:r>
              <a:rPr lang="te-IN" sz="2400" dirty="0" smtClean="0">
                <a:hlinkClick r:id="rId3" tooltip="పర్షియన్ భాష"/>
              </a:rPr>
              <a:t>పర్షియన్</a:t>
            </a:r>
            <a:r>
              <a:rPr lang="te-IN" sz="2400" dirty="0" smtClean="0"/>
              <a:t> చక్రవర్తి </a:t>
            </a:r>
            <a:r>
              <a:rPr lang="te-IN" sz="2400" dirty="0" smtClean="0">
                <a:hlinkClick r:id="rId4" tooltip="ఘజనీ మొహమ్మద్ (పుట లేదు)"/>
              </a:rPr>
              <a:t>ఘజనీ మొహమ్మద్</a:t>
            </a:r>
            <a:r>
              <a:rPr lang="te-IN" sz="2400" dirty="0" smtClean="0"/>
              <a:t> ఆస్థానంలో ఉన్న కవి ఫిరదౌసి.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అతనికి </a:t>
            </a:r>
            <a:r>
              <a:rPr lang="te-IN" sz="2400" dirty="0" smtClean="0"/>
              <a:t>రాజుగారు మాటకొక </a:t>
            </a:r>
            <a:r>
              <a:rPr lang="te-IN" sz="2400" dirty="0" smtClean="0">
                <a:hlinkClick r:id="rId5" tooltip="బంగారం"/>
              </a:rPr>
              <a:t>బంగారు</a:t>
            </a:r>
            <a:r>
              <a:rPr lang="te-IN" sz="2400" dirty="0" smtClean="0"/>
              <a:t> నాణెం ఇస్తానని చెప్పగా ఆ కవి పది సంవత్సరాలు శ్రమించి మహాకావ్యాన్ని వ్రాశాడు. చివరకు అసూయాపరుల మాటలు విని రాజు తన మాట తప్పాడు.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ఆవేదనతో </a:t>
            </a:r>
            <a:r>
              <a:rPr lang="te-IN" sz="2400" dirty="0" smtClean="0"/>
              <a:t>ఆత్మహత్య చేసుకొన్న ఆ కవి హృదయాన్ని జాషువా అద్భుతంగా వర్ణించాడు.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1948 లో రాసిన </a:t>
            </a:r>
            <a:r>
              <a:rPr lang="te-IN" sz="2400" b="1" dirty="0" smtClean="0"/>
              <a:t>బాపూజీ</a:t>
            </a:r>
            <a:r>
              <a:rPr lang="te-IN" sz="2400" dirty="0" smtClean="0"/>
              <a:t> - </a:t>
            </a:r>
            <a:r>
              <a:rPr lang="te-IN" sz="2400" dirty="0" smtClean="0">
                <a:hlinkClick r:id="rId2" tooltip="మహాత్మా గాంధీ"/>
              </a:rPr>
              <a:t>మహాత్మా గాంధీ</a:t>
            </a:r>
            <a:r>
              <a:rPr lang="te-IN" sz="2400" dirty="0" smtClean="0"/>
              <a:t> మరణ వార్త విని ఆవేదనతో జాషువా సృష్టించిన స్మృత్యంజలి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85635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సంవత్సరాల వారీగా జాషువా రచనల జాబితా</a:t>
            </a:r>
            <a:endParaRPr lang="en-US" sz="4000" b="1" i="1" u="sng" dirty="0"/>
          </a:p>
        </p:txBody>
      </p:sp>
      <p:sp>
        <p:nvSpPr>
          <p:cNvPr id="4" name="Rectangle 3"/>
          <p:cNvSpPr/>
          <p:nvPr/>
        </p:nvSpPr>
        <p:spPr>
          <a:xfrm>
            <a:off x="152400" y="2362200"/>
            <a:ext cx="8991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1919 - రుక్మిణీ కళ్యాణం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1922 - చిదానంద ప్రభాతం, కుశలవోపాఖ్యానం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1924 - కోకిల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1925 - ధ్రువ విజయం, కృష్ణనాడి, సంసార సాగరం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1926 - శివాజీ ప్రబంధం, వీరాబాయి, కృష్ణదేవరాయలు, వేమన యోగీంద్రుడు, </a:t>
            </a:r>
            <a:r>
              <a:rPr lang="te-IN" sz="2400" dirty="0" smtClean="0"/>
              <a:t>భారతమాత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te-IN" sz="2400" dirty="0" smtClean="0"/>
              <a:t>1927 - భారత వీరుడు, సూర్యోదయం, చంద్రోదయం, గిజిగాడు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1928 - రణచ్యుతి, ఆంధ్రుడను, తుమ్మెద పెళ్ళికొడుకు</a:t>
            </a:r>
          </a:p>
          <a:p>
            <a:pPr>
              <a:lnSpc>
                <a:spcPct val="150000"/>
              </a:lnSpc>
            </a:pPr>
            <a:endParaRPr lang="te-IN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1929 - సఖి, బుద్ధుడు, </a:t>
            </a:r>
            <a:r>
              <a:rPr lang="te-IN" sz="2400" dirty="0" smtClean="0">
                <a:hlinkClick r:id="rId2" tooltip="తెలుగు తల్లి"/>
              </a:rPr>
              <a:t>తెలుగు తల్లి</a:t>
            </a:r>
            <a:r>
              <a:rPr lang="te-IN" sz="2400" dirty="0" smtClean="0"/>
              <a:t>, శిశువు, బాష్ప సందేశం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1930 - దీర్ఘ నిశ్వాసము, ప్రబోధము, శిల్పి, హెచ్చరిక, సాలీడు, మాతృప్రేమ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1931 - భీష్ముడు, యుగంధర మంత్రి, సమదృష్టి, నేల బాలుడు, నెమలి నెలత, లోక బాంధవుడు, అనసూయ, శల్య సారథ్యము, సందేహ డోల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1932 - స్వప్న కథ, అనాథ, </a:t>
            </a:r>
            <a:r>
              <a:rPr lang="te-IN" sz="2400" dirty="0" smtClean="0">
                <a:hlinkClick r:id="rId3" tooltip="ఫిరదౌసి"/>
              </a:rPr>
              <a:t>ఫిరదౌసి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4" tooltip="ముంతాజ్ మహల్"/>
              </a:rPr>
              <a:t>ముంతాజ్ మహల్</a:t>
            </a:r>
            <a:r>
              <a:rPr lang="te-IN" sz="2400" dirty="0" smtClean="0"/>
              <a:t>, సింధూరము, బుద్ధ మహిమ, </a:t>
            </a:r>
            <a:r>
              <a:rPr lang="te-IN" sz="2400" dirty="0" smtClean="0">
                <a:hlinkClick r:id="rId5" tooltip="క్రీస్తు"/>
              </a:rPr>
              <a:t>క్రీస్తు</a:t>
            </a:r>
            <a:r>
              <a:rPr lang="te-IN" sz="2400" dirty="0" smtClean="0"/>
              <a:t>, గుంటూరు సీమ, వివేకానంద, చీట్లపేక, జేబున్నీసా, పశ్చాత్తాపం.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1933 - అయోమయము, అఖండ గౌతమి, ఆశ్వాసము, మేఘుడు, శ్మశానవాటిక,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1934 - </a:t>
            </a:r>
            <a:r>
              <a:rPr lang="te-IN" sz="2400" dirty="0" smtClean="0">
                <a:hlinkClick r:id="rId6" tooltip="ఆంధ్ర భోజుడు (పుట లేదు)"/>
              </a:rPr>
              <a:t>ఆంధ్ర భోజుడు</a:t>
            </a:r>
            <a:endParaRPr lang="te-IN" sz="2400" dirty="0" smtClean="0"/>
          </a:p>
          <a:p>
            <a:pPr>
              <a:lnSpc>
                <a:spcPct val="150000"/>
              </a:lnSpc>
            </a:pPr>
            <a:r>
              <a:rPr lang="te-IN" sz="2400" dirty="0" smtClean="0"/>
              <a:t>1941 - </a:t>
            </a:r>
            <a:r>
              <a:rPr lang="te-IN" sz="2400" dirty="0" smtClean="0">
                <a:hlinkClick r:id="rId7" tooltip="గబ్బిలము"/>
              </a:rPr>
              <a:t>గబ్బిలము</a:t>
            </a:r>
            <a:endParaRPr lang="te-IN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1945 - </a:t>
            </a:r>
            <a:r>
              <a:rPr lang="te-IN" sz="2400" dirty="0" smtClean="0">
                <a:hlinkClick r:id="rId2" tooltip="కాందిశీకుడు (పుట లేదు)"/>
              </a:rPr>
              <a:t>కాందిశీకుడు</a:t>
            </a:r>
            <a:endParaRPr lang="te-IN" sz="2400" dirty="0" smtClean="0"/>
          </a:p>
          <a:p>
            <a:pPr>
              <a:lnSpc>
                <a:spcPct val="150000"/>
              </a:lnSpc>
            </a:pPr>
            <a:r>
              <a:rPr lang="te-IN" sz="2400" dirty="0" smtClean="0"/>
              <a:t>1946 - తెరచాటు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1948 - చిన్న నాయకుడు, బాపూజీ, నేతాజీ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1950 - స్వయంవరం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1957 - కొత్తలోకం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1958 - </a:t>
            </a:r>
            <a:r>
              <a:rPr lang="te-IN" sz="2400" dirty="0" smtClean="0">
                <a:hlinkClick r:id="rId3" tooltip="క్రీస్తు చరిత్ర (పుట లేదు)"/>
              </a:rPr>
              <a:t>క్రీస్తు చరిత్ర</a:t>
            </a:r>
            <a:endParaRPr lang="te-IN" sz="2400" dirty="0" smtClean="0"/>
          </a:p>
          <a:p>
            <a:pPr>
              <a:lnSpc>
                <a:spcPct val="150000"/>
              </a:lnSpc>
            </a:pPr>
            <a:r>
              <a:rPr lang="te-IN" sz="2400" dirty="0" smtClean="0"/>
              <a:t>1963 - రాష్ట్ర పూజ, ముసాఫిరులు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1966 - నాగార్జునసాగరం, నా కథ</a:t>
            </a:r>
            <a:endParaRPr lang="te-IN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0" y="152400"/>
            <a:ext cx="20441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అవార్డులు</a:t>
            </a:r>
            <a:endParaRPr lang="en-US" sz="4000" i="1" u="sng" dirty="0"/>
          </a:p>
        </p:txBody>
      </p:sp>
      <p:sp>
        <p:nvSpPr>
          <p:cNvPr id="3" name="Rectangle 2"/>
          <p:cNvSpPr/>
          <p:nvPr/>
        </p:nvSpPr>
        <p:spPr>
          <a:xfrm>
            <a:off x="457200" y="106680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1964లో క్రీస్తు చరిత్రకు </a:t>
            </a:r>
            <a:r>
              <a:rPr lang="te-IN" sz="2400" dirty="0" smtClean="0">
                <a:hlinkClick r:id="rId2" tooltip="కేంద్ర సాహిత్య అకాడమీ అవార్డు"/>
              </a:rPr>
              <a:t>కేంద్ర సాహిత్య అకాడమీ అవార్డు</a:t>
            </a:r>
            <a:endParaRPr lang="te-IN" sz="2400" dirty="0" smtClean="0"/>
          </a:p>
          <a:p>
            <a:pPr>
              <a:lnSpc>
                <a:spcPct val="150000"/>
              </a:lnSpc>
            </a:pPr>
            <a:r>
              <a:rPr lang="te-IN" sz="2400" dirty="0" smtClean="0"/>
              <a:t>1964లో ఆంధ్ర ప్రదేశ్ శాసనమండలి సభ్యునిగా నియమితుడయ్యాడు.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1970లో </a:t>
            </a:r>
            <a:r>
              <a:rPr lang="te-IN" sz="2400" dirty="0" smtClean="0">
                <a:hlinkClick r:id="rId3" tooltip="ఆంధ్ర విశ్వవిద్యాలయము"/>
              </a:rPr>
              <a:t>ఆంధ్ర విశ్వవిద్యాలయము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4" tooltip="కళాప్రపూర్ణ బిరుదు (పుట లేదు)"/>
              </a:rPr>
              <a:t>కళాప్రపూర్ణ బిరుదుతో</a:t>
            </a:r>
            <a:r>
              <a:rPr lang="te-IN" sz="2400" dirty="0" smtClean="0"/>
              <a:t> సత్కరించింది.</a:t>
            </a:r>
          </a:p>
          <a:p>
            <a:pPr>
              <a:lnSpc>
                <a:spcPct val="150000"/>
              </a:lnSpc>
            </a:pPr>
            <a:r>
              <a:rPr lang="te-IN" sz="2400" dirty="0" smtClean="0"/>
              <a:t>1970లో </a:t>
            </a:r>
            <a:r>
              <a:rPr lang="te-IN" sz="2400" dirty="0" smtClean="0">
                <a:hlinkClick r:id="rId5" tooltip="భారత ప్రభుత్వము"/>
              </a:rPr>
              <a:t>భారత ప్రభుత్వము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6" tooltip="పద్మభూషణ పురస్కారం"/>
              </a:rPr>
              <a:t>పద్మభూషణ పురస్కారం</a:t>
            </a:r>
            <a:r>
              <a:rPr lang="te-IN" sz="2400" dirty="0" smtClean="0"/>
              <a:t> అందజేసింది.</a:t>
            </a:r>
            <a:endParaRPr lang="te-IN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228600"/>
            <a:ext cx="52196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బిరుదులూ, పురస్కారాలూ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066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జాషువా </a:t>
            </a:r>
            <a:r>
              <a:rPr lang="te-IN" sz="2400" dirty="0" smtClean="0"/>
              <a:t>తన జీవితకాలంలో ఎన్నో బిరుదులు, పురస్కారాలు అందుకున్నాడు. </a:t>
            </a:r>
            <a:r>
              <a:rPr lang="te-IN" sz="2400" dirty="0" smtClean="0">
                <a:hlinkClick r:id="rId2" tooltip="తిరుపతి వేంకట కవులు"/>
              </a:rPr>
              <a:t>తిరుపతి వేంకట కవులలో</a:t>
            </a:r>
            <a:r>
              <a:rPr lang="te-IN" sz="2400" dirty="0" smtClean="0"/>
              <a:t> ఒకరైన </a:t>
            </a:r>
            <a:r>
              <a:rPr lang="te-IN" sz="2400" dirty="0" smtClean="0">
                <a:hlinkClick r:id="rId3" tooltip="చెళ్ళపిళ్ళ వేంకట శాస్త్రి"/>
              </a:rPr>
              <a:t>చెళ్ళపిళ్ళ వేంకట శాస్త్రి</a:t>
            </a:r>
            <a:r>
              <a:rPr lang="te-IN" sz="2400" dirty="0" smtClean="0"/>
              <a:t> జాషువా కాలికి గండపెండేరం తొడిగి </a:t>
            </a:r>
            <a:r>
              <a:rPr lang="te-IN" sz="2400" i="1" dirty="0" smtClean="0"/>
              <a:t>ఈ కవీశ్వరుని పాదం తాకి నా జన్మ ధన్యం చేసుకున్నాను</a:t>
            </a:r>
            <a:r>
              <a:rPr lang="te-IN" sz="2400" dirty="0" smtClean="0"/>
              <a:t> అన్నాడు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అది తనకు లభించిన అత్యున్నత పురస్కారంగా జాషువా భావించాడు</a:t>
            </a:r>
            <a:r>
              <a:rPr lang="te-IN" sz="2400" dirty="0" smtClean="0"/>
              <a:t>.</a:t>
            </a:r>
            <a:r>
              <a:rPr lang="te-IN" sz="2400" dirty="0" smtClean="0"/>
              <a:t> ఎన్నో బిరుదులు, సత్కారాలు అందుకున్నాడాయన. </a:t>
            </a:r>
            <a:r>
              <a:rPr lang="te-IN" sz="2400" b="1" dirty="0" smtClean="0"/>
              <a:t>కవితా విశారద</a:t>
            </a:r>
            <a:r>
              <a:rPr lang="te-IN" sz="2400" dirty="0" smtClean="0"/>
              <a:t>, </a:t>
            </a:r>
            <a:r>
              <a:rPr lang="te-IN" sz="2400" b="1" dirty="0" smtClean="0"/>
              <a:t>కవికోకిల</a:t>
            </a:r>
            <a:r>
              <a:rPr lang="te-IN" sz="2400" dirty="0" smtClean="0"/>
              <a:t>, </a:t>
            </a:r>
            <a:r>
              <a:rPr lang="te-IN" sz="2400" b="1" dirty="0" smtClean="0"/>
              <a:t>కవి దిగ్గజ - నవయుగ కవిచక్రవర్తి</a:t>
            </a:r>
            <a:r>
              <a:rPr lang="te-IN" sz="2400" dirty="0" smtClean="0"/>
              <a:t>, </a:t>
            </a:r>
            <a:r>
              <a:rPr lang="te-IN" sz="2400" b="1" dirty="0" smtClean="0"/>
              <a:t>మధుర శ్రీనాథ</a:t>
            </a:r>
            <a:r>
              <a:rPr lang="te-IN" sz="2400" dirty="0" smtClean="0"/>
              <a:t>, </a:t>
            </a:r>
            <a:r>
              <a:rPr lang="te-IN" sz="2400" b="1" dirty="0" smtClean="0"/>
              <a:t>విశ్వకవి సామ్రాట్</a:t>
            </a:r>
            <a:r>
              <a:rPr lang="te-IN" sz="2400" dirty="0" smtClean="0"/>
              <a:t> గా ప్రసిద్ధుడయ్యాడు. 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>
                <a:hlinkClick r:id="rId2" tooltip="పద్మభూషణ్ పురస్కారం"/>
              </a:rPr>
              <a:t>పద్మభూషణ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3" tooltip="ఆంధ్రప్రదేశ్ సాహిత్య అకాడమి"/>
              </a:rPr>
              <a:t>ఆంధ్రప్రదేశ్‌ సాహిత్య అకాడమీ</a:t>
            </a:r>
            <a:r>
              <a:rPr lang="te-IN" sz="2400" dirty="0" smtClean="0"/>
              <a:t> అవార్డు, క్రీస్తుచరితకు 1964 లో </a:t>
            </a:r>
            <a:r>
              <a:rPr lang="te-IN" sz="2400" dirty="0" smtClean="0">
                <a:hlinkClick r:id="rId4" tooltip="కేంద్ర సాహిత్య అకాడమీ అవార్డు"/>
              </a:rPr>
              <a:t>కేంద్ర సాహిత్య అకాడమీ అవార్డు</a:t>
            </a:r>
            <a:r>
              <a:rPr lang="te-IN" sz="2400" dirty="0" smtClean="0"/>
              <a:t> </a:t>
            </a:r>
            <a:r>
              <a:rPr lang="te-IN" sz="2400" dirty="0" smtClean="0"/>
              <a:t>,</a:t>
            </a:r>
            <a:r>
              <a:rPr lang="te-IN" sz="2400" dirty="0" smtClean="0"/>
              <a:t>1970 లో ఆంధ్ర విశ్వవిద్యాలయం వారి </a:t>
            </a:r>
            <a:r>
              <a:rPr lang="te-IN" sz="2400" dirty="0" smtClean="0">
                <a:hlinkClick r:id="rId5" tooltip="కళాప్రపూర్ణ"/>
              </a:rPr>
              <a:t>కళాప్రపూర్ణ</a:t>
            </a:r>
            <a:r>
              <a:rPr lang="te-IN" sz="2400" dirty="0" smtClean="0"/>
              <a:t> మొదలైన పురస్కారాలు అందుకున్నాడు.</a:t>
            </a: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228600"/>
            <a:ext cx="20297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పుస్తకాలు</a:t>
            </a:r>
            <a:endParaRPr lang="te-IN" sz="4000" b="1" i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charset="0"/>
              <a:cs typeface="Arial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  <a:hlinkClick r:id="rId2" tooltip="విశాలాంధ్ర ప్రచురణాలయం"/>
              </a:rPr>
              <a:t> </a:t>
            </a:r>
            <a:r>
              <a:rPr lang="te-IN" sz="2400" dirty="0" smtClean="0">
                <a:latin typeface="Arial" charset="0"/>
                <a:hlinkClick r:id="rId2" tooltip="విశాలాంధ్ర ప్రచురణాలయం"/>
              </a:rPr>
              <a:t>విశాలాంధ్ర ప్రచురణాలయం</a:t>
            </a:r>
            <a:r>
              <a:rPr lang="en-US" sz="2400" dirty="0" smtClean="0">
                <a:latin typeface="Arial" charset="0"/>
                <a:cs typeface="Arial" charset="0"/>
              </a:rPr>
              <a:t> 4</a:t>
            </a:r>
            <a:r>
              <a:rPr lang="te-IN" sz="2400" dirty="0" smtClean="0">
                <a:latin typeface="Arial" charset="0"/>
                <a:cs typeface="Arial" charset="0"/>
              </a:rPr>
              <a:t> సంపుటాల్లో జాషువా రచనలను ప్రచురించింది</a:t>
            </a:r>
            <a:r>
              <a:rPr lang="en-US" sz="2400" dirty="0" smtClean="0">
                <a:latin typeface="Arial" charset="0"/>
                <a:cs typeface="Arial" charset="0"/>
              </a:rPr>
              <a:t>.</a:t>
            </a:r>
          </a:p>
          <a:p>
            <a:pPr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latin typeface="Arial" charset="0"/>
                <a:cs typeface="Arial" charset="0"/>
              </a:rPr>
              <a:t>   1</a:t>
            </a:r>
            <a:r>
              <a:rPr lang="te-IN" sz="2400" dirty="0" smtClean="0">
                <a:latin typeface="Arial" charset="0"/>
                <a:cs typeface="Arial" charset="0"/>
              </a:rPr>
              <a:t>వ సంపుటం</a:t>
            </a:r>
            <a:r>
              <a:rPr lang="en-US" sz="2400" dirty="0" smtClean="0">
                <a:latin typeface="Arial" charset="0"/>
                <a:cs typeface="Arial" charset="0"/>
              </a:rPr>
              <a:t>: </a:t>
            </a:r>
            <a:r>
              <a:rPr lang="te-IN" sz="2400" dirty="0" smtClean="0">
                <a:latin typeface="Arial" charset="0"/>
                <a:cs typeface="Arial" charset="0"/>
              </a:rPr>
              <a:t>గబ్బిలం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  <a:cs typeface="Arial" charset="0"/>
              </a:rPr>
              <a:t>2</a:t>
            </a:r>
            <a:r>
              <a:rPr lang="te-IN" sz="2400" dirty="0" smtClean="0">
                <a:latin typeface="Arial" charset="0"/>
                <a:cs typeface="Arial" charset="0"/>
              </a:rPr>
              <a:t>వ సంపుటం</a:t>
            </a:r>
            <a:r>
              <a:rPr lang="en-US" sz="2400" dirty="0" smtClean="0">
                <a:latin typeface="Arial" charset="0"/>
                <a:cs typeface="Arial" charset="0"/>
              </a:rPr>
              <a:t>: </a:t>
            </a:r>
            <a:r>
              <a:rPr lang="te-IN" sz="2400" dirty="0" smtClean="0">
                <a:latin typeface="Arial" charset="0"/>
                <a:cs typeface="Arial" charset="0"/>
              </a:rPr>
              <a:t>స్వప్నకథ</a:t>
            </a:r>
            <a:r>
              <a:rPr lang="en-US" sz="2400" dirty="0" smtClean="0">
                <a:latin typeface="Arial" charset="0"/>
                <a:cs typeface="Arial" charset="0"/>
              </a:rPr>
              <a:t>, </a:t>
            </a:r>
            <a:r>
              <a:rPr lang="te-IN" sz="2400" dirty="0" smtClean="0">
                <a:latin typeface="Arial" charset="0"/>
                <a:hlinkClick r:id="rId3" tooltip="పిరదౌసి (పుట లేదు)"/>
              </a:rPr>
              <a:t>పిరదౌసి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te-IN" sz="2400" dirty="0" smtClean="0">
                <a:latin typeface="Arial" charset="0"/>
                <a:cs typeface="Arial" charset="0"/>
              </a:rPr>
              <a:t>ముంతాజ్ మహల్</a:t>
            </a:r>
            <a:r>
              <a:rPr lang="en-US" sz="2400" dirty="0" smtClean="0">
                <a:latin typeface="Arial" charset="0"/>
                <a:cs typeface="Arial" charset="0"/>
              </a:rPr>
              <a:t>, </a:t>
            </a:r>
            <a:r>
              <a:rPr lang="te-IN" sz="2400" dirty="0" smtClean="0">
                <a:latin typeface="Arial" charset="0"/>
                <a:hlinkClick r:id="rId4" tooltip="కాందిశీకుడు (పుట లేదు)"/>
              </a:rPr>
              <a:t>కాందిశీకుడు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te-IN" sz="2400" dirty="0" smtClean="0">
                <a:latin typeface="Arial" charset="0"/>
                <a:cs typeface="Arial" charset="0"/>
              </a:rPr>
              <a:t>బాపూజీ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te-IN" sz="2400" dirty="0" smtClean="0">
                <a:latin typeface="Arial" charset="0"/>
                <a:cs typeface="Arial" charset="0"/>
              </a:rPr>
              <a:t>నేతాజీ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  <a:cs typeface="Arial" charset="0"/>
              </a:rPr>
              <a:t>3</a:t>
            </a:r>
            <a:r>
              <a:rPr lang="te-IN" sz="2400" dirty="0" smtClean="0">
                <a:latin typeface="Arial" charset="0"/>
                <a:cs typeface="Arial" charset="0"/>
              </a:rPr>
              <a:t>వ సంపుటం</a:t>
            </a:r>
            <a:r>
              <a:rPr lang="en-US" sz="2400" dirty="0" smtClean="0">
                <a:latin typeface="Arial" charset="0"/>
                <a:cs typeface="Arial" charset="0"/>
              </a:rPr>
              <a:t> : </a:t>
            </a:r>
            <a:r>
              <a:rPr lang="te-IN" sz="2400" dirty="0" smtClean="0">
                <a:latin typeface="Arial" charset="0"/>
                <a:cs typeface="Arial" charset="0"/>
              </a:rPr>
              <a:t>స్వయంవరం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te-IN" sz="2400" dirty="0" smtClean="0">
                <a:latin typeface="Arial" charset="0"/>
                <a:cs typeface="Arial" charset="0"/>
              </a:rPr>
              <a:t>కొత్తలోకం</a:t>
            </a:r>
            <a:r>
              <a:rPr lang="en-US" sz="2400" dirty="0" smtClean="0">
                <a:latin typeface="Arial" charset="0"/>
                <a:cs typeface="Arial" charset="0"/>
              </a:rPr>
              <a:t>, ,</a:t>
            </a:r>
            <a:r>
              <a:rPr lang="te-IN" sz="2400" dirty="0" smtClean="0">
                <a:latin typeface="Arial" charset="0"/>
                <a:cs typeface="Arial" charset="0"/>
              </a:rPr>
              <a:t>క్రీస్తు చరిత్ర</a:t>
            </a:r>
            <a:r>
              <a:rPr lang="en-US" sz="2400" dirty="0" smtClean="0">
                <a:latin typeface="Arial" charset="0"/>
                <a:cs typeface="Arial" charset="0"/>
              </a:rPr>
              <a:t>, </a:t>
            </a:r>
            <a:r>
              <a:rPr lang="te-IN" sz="2400" dirty="0" smtClean="0">
                <a:latin typeface="Arial" charset="0"/>
                <a:hlinkClick r:id="rId5" tooltip="ముసాఫరులు (పుట లేదు)"/>
              </a:rPr>
              <a:t>ముసాఫరులు</a:t>
            </a:r>
            <a:r>
              <a:rPr lang="en-US" sz="2400" dirty="0" smtClean="0">
                <a:latin typeface="Arial" charset="0"/>
                <a:cs typeface="Arial" charset="0"/>
              </a:rPr>
              <a:t>, </a:t>
            </a:r>
            <a:r>
              <a:rPr lang="te-IN" sz="2400" dirty="0" smtClean="0">
                <a:latin typeface="Arial" charset="0"/>
                <a:cs typeface="Arial" charset="0"/>
              </a:rPr>
              <a:t>నా కథ రెండు భాగాలు</a:t>
            </a:r>
            <a:r>
              <a:rPr lang="en-US" sz="2400" dirty="0" smtClean="0">
                <a:latin typeface="Arial" charset="0"/>
                <a:cs typeface="Arial" charset="0"/>
              </a:rPr>
              <a:t>, </a:t>
            </a:r>
            <a:r>
              <a:rPr lang="te-IN" sz="2400" dirty="0" smtClean="0">
                <a:latin typeface="Arial" charset="0"/>
                <a:hlinkClick r:id="rId6" tooltip="నాగార్జునసాగర్"/>
              </a:rPr>
              <a:t>నాగార్జునసాగర్</a:t>
            </a:r>
            <a:endParaRPr lang="en-US" sz="2400" dirty="0" smtClean="0">
              <a:latin typeface="Arial" charset="0"/>
            </a:endParaRPr>
          </a:p>
          <a:p>
            <a:pPr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2400" dirty="0" smtClean="0">
                <a:latin typeface="Arial" charset="0"/>
                <a:cs typeface="Arial" charset="0"/>
              </a:rPr>
              <a:t>4</a:t>
            </a:r>
            <a:r>
              <a:rPr lang="te-IN" sz="2400" dirty="0" smtClean="0">
                <a:latin typeface="Arial" charset="0"/>
                <a:cs typeface="Arial" charset="0"/>
              </a:rPr>
              <a:t>వ సంపుటం</a:t>
            </a:r>
            <a:r>
              <a:rPr lang="en-US" sz="2400" dirty="0" smtClean="0">
                <a:latin typeface="Arial" charset="0"/>
                <a:cs typeface="Arial" charset="0"/>
              </a:rPr>
              <a:t> : </a:t>
            </a:r>
            <a:r>
              <a:rPr lang="te-IN" sz="2400" dirty="0" smtClean="0">
                <a:latin typeface="Arial" charset="0"/>
                <a:hlinkClick r:id="rId7" tooltip="ఖండకావ్యాలు (పుట లేదు)"/>
              </a:rPr>
              <a:t>ఖండకావ్యాలు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e-IN" sz="2400" dirty="0" smtClean="0">
                <a:latin typeface="Arial" charset="0"/>
              </a:rPr>
              <a:t>సలుపజాలినదీ నా సత్యవాణి </a:t>
            </a:r>
            <a:r>
              <a:rPr lang="en-US" sz="2400" dirty="0" smtClean="0">
                <a:latin typeface="Arial" charset="0"/>
                <a:cs typeface="Gautami"/>
              </a:rPr>
              <a:t>(</a:t>
            </a:r>
            <a:r>
              <a:rPr lang="te-IN" sz="2400" dirty="0" smtClean="0">
                <a:latin typeface="Arial" charset="0"/>
              </a:rPr>
              <a:t>కవితలు</a:t>
            </a:r>
            <a:r>
              <a:rPr lang="en-US" sz="2400" dirty="0" smtClean="0">
                <a:latin typeface="Arial" charset="0"/>
                <a:cs typeface="Gautami"/>
              </a:rPr>
              <a:t>)</a:t>
            </a:r>
            <a:endParaRPr lang="en-US" sz="2400" dirty="0" smtClean="0">
              <a:latin typeface="Arial" charset="0"/>
              <a:cs typeface="Arial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304800"/>
            <a:ext cx="46891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జాషువా పై పరిశోధనలు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2954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u="sng" dirty="0" smtClean="0">
                <a:hlinkClick r:id="rId2"/>
              </a:rPr>
              <a:t> </a:t>
            </a:r>
            <a:r>
              <a:rPr lang="te-IN" sz="2400" u="sng" dirty="0" smtClean="0">
                <a:hlinkClick r:id="rId2"/>
              </a:rPr>
              <a:t>ఎండ్లూరి </a:t>
            </a:r>
            <a:r>
              <a:rPr lang="te-IN" sz="2400" u="sng" dirty="0" smtClean="0">
                <a:hlinkClick r:id="rId2"/>
              </a:rPr>
              <a:t>సుధాకర్</a:t>
            </a:r>
            <a:r>
              <a:rPr lang="te-IN" sz="2400" dirty="0" smtClean="0"/>
              <a:t> జాషువా సాహిత్యం దృక్పథం-పరిణామం అనే గ్రంథాన్ని రాశారు.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0"/>
            <a:ext cx="724749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4000" b="1" i="1" u="sng" dirty="0" smtClean="0"/>
              <a:t>జాషువా స్మతిచిహ్మంగా పురస్కారాలు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266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జాషువా </a:t>
            </a:r>
            <a:r>
              <a:rPr lang="te-IN" sz="2400" dirty="0" smtClean="0"/>
              <a:t>కుమార్తె </a:t>
            </a:r>
            <a:r>
              <a:rPr lang="te-IN" sz="2400" dirty="0" smtClean="0">
                <a:hlinkClick r:id="rId2" tooltip="హేమలతా లవణం"/>
              </a:rPr>
              <a:t>హేమలతా లవణం</a:t>
            </a:r>
            <a:r>
              <a:rPr lang="te-IN" sz="2400" dirty="0" smtClean="0"/>
              <a:t> నెలకొల్పిన జాషువా ఫౌండేషన్ ద్వారా భారతీయ భాషలలో మానవవిలువలతోకూడిన రచనలు చేసిన సాహిత్యకారులకు జాషువా సాహిత్య పురస్కారం అందజేయబడుతున్నది.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2002 </a:t>
            </a:r>
            <a:r>
              <a:rPr lang="te-IN" sz="2400" dirty="0" smtClean="0"/>
              <a:t>లో ఏడవ సంచికగా అస్సామీ కవి నిల్మనీ ఫుఖాన్ కు పురస్కారమివ్వబడింది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>
                <a:hlinkClick r:id="rId3" tooltip="తెలుగు అకాడమీ"/>
              </a:rPr>
              <a:t>తెలుగు అకాడమీ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4" tooltip="జాషువా పరిశోధనాకేంద్రం (పుట లేదు)"/>
              </a:rPr>
              <a:t>జాషువా పరిశోధనాకేంద్రం</a:t>
            </a:r>
            <a:r>
              <a:rPr lang="te-IN" sz="2400" dirty="0" smtClean="0"/>
              <a:t> 2012 సెప్టెంబరు 28 న 'జాషువా విశిష్ట సాహిత్య పురస్కారా'న్ని (రెండు లక్షల నగదు పురస్కారం ) ప్రముఖకవి </a:t>
            </a:r>
            <a:r>
              <a:rPr lang="te-IN" sz="2400" b="1" dirty="0" smtClean="0">
                <a:hlinkClick r:id="rId5" tooltip="ఎండ్లూరి సుధాకర్"/>
              </a:rPr>
              <a:t>ఆచార్య ఎండ్లూరి సుధాకర్</a:t>
            </a:r>
            <a:r>
              <a:rPr lang="te-IN" sz="2400" dirty="0" smtClean="0">
                <a:hlinkClick r:id="rId5" tooltip="ఎండ్లూరి సుధాకర్"/>
              </a:rPr>
              <a:t>కి</a:t>
            </a:r>
            <a:r>
              <a:rPr lang="te-IN" sz="2400" dirty="0" smtClean="0"/>
              <a:t> బహూకరించారు 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00px-Gurram_Jashu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1525" y="263622"/>
            <a:ext cx="4604186" cy="633075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hlinkClick r:id="rId2" tooltip="తెలుగు అకాడమీ"/>
              </a:rPr>
              <a:t> </a:t>
            </a:r>
            <a:r>
              <a:rPr lang="te-IN" sz="2400" dirty="0" smtClean="0">
                <a:hlinkClick r:id="rId2" tooltip="తెలుగు అకాడమీ"/>
              </a:rPr>
              <a:t>తెలుగు </a:t>
            </a:r>
            <a:r>
              <a:rPr lang="te-IN" sz="2400" dirty="0" smtClean="0">
                <a:hlinkClick r:id="rId2" tooltip="తెలుగు అకాడమీ"/>
              </a:rPr>
              <a:t>అకాడమీలో</a:t>
            </a:r>
            <a:r>
              <a:rPr lang="te-IN" sz="2400" dirty="0" smtClean="0"/>
              <a:t> జాషువా పరిశోధనాకేంద్రం కవులకు రచయితలకు మూడు పురస్కారాలు 2013 సెప్టెంబరు 28 న (118 వ జన్మతిథి రోజున) అందజేసింది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ఈ పురస్కారం 2 లక్షల రూపాయాల నగదు, శాలువా, ప్రశంసాపత్రంతో కూడుకున్నది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దాశరధి రంగాచార్య"/>
              </a:rPr>
              <a:t>దాశరధి రంగాచార్యకు</a:t>
            </a:r>
            <a:r>
              <a:rPr lang="te-IN" sz="2400" dirty="0" smtClean="0"/>
              <a:t> జాషువా జీవిత సాఫల్య పురస్కారము, </a:t>
            </a:r>
            <a:r>
              <a:rPr lang="te-IN" sz="2400" dirty="0" smtClean="0">
                <a:hlinkClick r:id="rId4" tooltip="కొలకలూరి స్వరూపరాణి"/>
              </a:rPr>
              <a:t>కొలకలూరి స్వరూప రాణికి</a:t>
            </a:r>
            <a:r>
              <a:rPr lang="te-IN" sz="2400" dirty="0" smtClean="0"/>
              <a:t> జాషువా విశిష్ట మహిళా పురస్కారము బహుకరించారు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దళిత సాహిత్యములో విశేష కృషిచేసినందులకు </a:t>
            </a:r>
            <a:r>
              <a:rPr lang="te-IN" sz="2400" dirty="0" smtClean="0">
                <a:hlinkClick r:id="rId5" tooltip="కాలువ మల్లయ్య"/>
              </a:rPr>
              <a:t>కాలువ మల్లయ్యకు</a:t>
            </a:r>
            <a:r>
              <a:rPr lang="te-IN" sz="2400" dirty="0" smtClean="0"/>
              <a:t> జాషువా సాహిత్య విశిష్ట పురస్కారము </a:t>
            </a:r>
            <a:r>
              <a:rPr lang="te-IN" sz="2400" dirty="0" smtClean="0"/>
              <a:t>బహుకరించారు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0" y="152400"/>
            <a:ext cx="18982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వనరులు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747891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 </a:t>
            </a:r>
            <a:r>
              <a:rPr lang="te-IN" sz="2400" i="1" dirty="0" smtClean="0"/>
              <a:t>జానమద్ది</a:t>
            </a:r>
            <a:r>
              <a:rPr lang="te-IN" sz="2400" i="1" dirty="0" smtClean="0"/>
              <a:t>, హనుమచ్ఛాస్త్రి. </a:t>
            </a:r>
            <a:r>
              <a:rPr lang="te-IN" sz="2400" i="1" dirty="0" smtClean="0">
                <a:hlinkClick r:id="rId2"/>
              </a:rPr>
              <a:t>"జాషువా"</a:t>
            </a:r>
            <a:r>
              <a:rPr lang="te-IN" sz="2400" i="1" dirty="0" smtClean="0"/>
              <a:t>. </a:t>
            </a:r>
            <a:r>
              <a:rPr lang="te-IN" sz="2400" i="1" dirty="0" smtClean="0">
                <a:hlinkClick r:id="rId3"/>
              </a:rPr>
              <a:t>సుప్రసిద్ధుల జీవిత విశేషాలు</a:t>
            </a:r>
            <a:r>
              <a:rPr lang="te-IN" sz="2400" i="1" dirty="0" smtClean="0"/>
              <a:t>. </a:t>
            </a:r>
            <a:r>
              <a:rPr lang="te-IN" sz="2400" i="1" dirty="0" smtClean="0">
                <a:hlinkClick r:id="rId4" tooltip="విశాలాంధ్ర పబ్లిషింగ్ హౌస్"/>
              </a:rPr>
              <a:t>విశాలాంధ్ర పబ్లిషింగ్ హౌస్</a:t>
            </a:r>
            <a:r>
              <a:rPr lang="te-IN" sz="2400" i="1" dirty="0" smtClean="0"/>
              <a:t>. </a:t>
            </a:r>
            <a:r>
              <a:rPr lang="en-US" sz="2400" i="1" dirty="0" smtClean="0">
                <a:hlinkClick r:id="rId5" tooltip="International Standard Book Number"/>
              </a:rPr>
              <a:t>ISBN</a:t>
            </a:r>
            <a:r>
              <a:rPr lang="en-US" sz="2400" i="1" dirty="0" smtClean="0"/>
              <a:t> </a:t>
            </a:r>
            <a:r>
              <a:rPr lang="en-US" sz="2400" i="1" dirty="0" smtClean="0">
                <a:hlinkClick r:id="rId6" tooltip="ప్రత్యేక:పుస్తకమూలాలు/81-7098-108-5"/>
              </a:rPr>
              <a:t>81-7098-108-5</a:t>
            </a:r>
            <a:r>
              <a:rPr lang="en-US" sz="2400" i="1" dirty="0" smtClean="0"/>
              <a:t>. Retrieved 2013-03-11</a:t>
            </a:r>
            <a:r>
              <a:rPr lang="en-US" sz="2400" i="1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i="1" dirty="0" smtClean="0">
                <a:hlinkClick r:id="rId7" tooltip="పైకి దూకు"/>
              </a:rPr>
              <a:t> </a:t>
            </a:r>
            <a:r>
              <a:rPr lang="en-US" sz="2400" dirty="0" smtClean="0">
                <a:hlinkClick r:id="rId7" tooltip="పైకి దూకు"/>
              </a:rPr>
              <a:t>↑</a:t>
            </a:r>
            <a:r>
              <a:rPr lang="en-US" sz="2400" dirty="0" smtClean="0"/>
              <a:t> </a:t>
            </a:r>
            <a:r>
              <a:rPr lang="en-US" sz="2400" i="1" dirty="0" smtClean="0">
                <a:hlinkClick r:id="rId8"/>
              </a:rPr>
              <a:t>"</a:t>
            </a:r>
            <a:r>
              <a:rPr lang="te-IN" sz="2400" i="1" dirty="0" smtClean="0">
                <a:hlinkClick r:id="rId8"/>
              </a:rPr>
              <a:t>సాహిత్య అకాడమీ అవార్డు తెలుగు జాబితా"</a:t>
            </a:r>
            <a:r>
              <a:rPr lang="te-IN" sz="2400" i="1" dirty="0" smtClean="0"/>
              <a:t>. </a:t>
            </a:r>
            <a:r>
              <a:rPr lang="te-IN" sz="2400" i="1" dirty="0" smtClean="0">
                <a:hlinkClick r:id="rId9"/>
              </a:rPr>
              <a:t>మూలం</a:t>
            </a:r>
            <a:r>
              <a:rPr lang="te-IN" sz="2400" i="1" dirty="0" smtClean="0"/>
              <a:t> నుండి 2016-03-04 న ఆర్కైవు చేసారు. </a:t>
            </a:r>
            <a:r>
              <a:rPr lang="en-US" sz="2400" i="1" dirty="0" smtClean="0"/>
              <a:t>Retrieved 2015-02-10</a:t>
            </a:r>
            <a:r>
              <a:rPr lang="en-US" sz="2400" i="1" dirty="0" smtClean="0"/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i="1" dirty="0" smtClean="0">
                <a:hlinkClick r:id="rId7" tooltip="పైకి దూకు"/>
              </a:rPr>
              <a:t> </a:t>
            </a:r>
            <a:r>
              <a:rPr lang="en-US" sz="2400" dirty="0" smtClean="0">
                <a:hlinkClick r:id="rId7" tooltip="పైకి దూకు"/>
              </a:rPr>
              <a:t>↑</a:t>
            </a:r>
            <a:r>
              <a:rPr lang="en-US" sz="2400" dirty="0" smtClean="0"/>
              <a:t> </a:t>
            </a:r>
            <a:r>
              <a:rPr lang="te-IN" sz="2400" dirty="0" smtClean="0">
                <a:hlinkClick r:id="rId10"/>
              </a:rPr>
              <a:t>అస్సామీ కవి నిల్మనీ ఫుఖాన్ కు 2002లో జాషువా సాహిత్య పురస్కారం ( ది హిందూ 2002-07-27, పరిశీలన తేది: 27 అక్టోబర్ 2013</a:t>
            </a:r>
            <a:r>
              <a:rPr lang="te-IN" sz="2400" dirty="0" smtClean="0">
                <a:hlinkClick r:id="rId10"/>
              </a:rPr>
              <a:t>)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hlinkClick r:id="rId7" tooltip="పైకి దూకు"/>
              </a:rPr>
              <a:t> </a:t>
            </a:r>
            <a:r>
              <a:rPr lang="te-IN" sz="2400" dirty="0" smtClean="0">
                <a:hlinkClick r:id="rId7" tooltip="పైకి దూకు"/>
              </a:rPr>
              <a:t>↑</a:t>
            </a:r>
            <a:r>
              <a:rPr lang="te-IN" sz="2400" dirty="0" smtClean="0"/>
              <a:t> </a:t>
            </a:r>
            <a:r>
              <a:rPr lang="en-US" sz="2400" dirty="0" err="1" smtClean="0">
                <a:hlinkClick r:id="rId11"/>
              </a:rPr>
              <a:t>Jashuva</a:t>
            </a:r>
            <a:r>
              <a:rPr lang="en-US" sz="2400" dirty="0" smtClean="0">
                <a:hlinkClick r:id="rId11"/>
              </a:rPr>
              <a:t> Lit Awards(New Indian </a:t>
            </a:r>
            <a:r>
              <a:rPr lang="en-US" sz="2400" dirty="0" smtClean="0">
                <a:hlinkClick r:id="rId11"/>
              </a:rPr>
              <a:t>Express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hlinkClick r:id="rId7" tooltip="పైకి దూకు"/>
              </a:rPr>
              <a:t> </a:t>
            </a:r>
            <a:r>
              <a:rPr lang="en-US" sz="2400" dirty="0" smtClean="0">
                <a:hlinkClick r:id="rId7" tooltip="పైకి దూకు"/>
              </a:rPr>
              <a:t>↑</a:t>
            </a:r>
            <a:r>
              <a:rPr lang="en-US" sz="2400" dirty="0" smtClean="0"/>
              <a:t> </a:t>
            </a:r>
            <a:r>
              <a:rPr lang="en-US" sz="2400" dirty="0" smtClean="0">
                <a:hlinkClick r:id="rId12"/>
              </a:rPr>
              <a:t>News item on </a:t>
            </a:r>
            <a:r>
              <a:rPr lang="en-US" sz="2400" dirty="0" err="1" smtClean="0">
                <a:hlinkClick r:id="rId12"/>
              </a:rPr>
              <a:t>Jashua</a:t>
            </a:r>
            <a:r>
              <a:rPr lang="en-US" sz="2400" dirty="0" smtClean="0">
                <a:hlinkClick r:id="rId12"/>
              </a:rPr>
              <a:t> awards function and his literary </a:t>
            </a:r>
            <a:r>
              <a:rPr lang="en-US" sz="2400" dirty="0" smtClean="0">
                <a:hlinkClick r:id="rId12"/>
              </a:rPr>
              <a:t>contributions</a:t>
            </a:r>
            <a:endParaRPr lang="te-IN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>
                <a:hlinkClick r:id="rId2" tooltip="పైకి దూకు"/>
              </a:rPr>
              <a:t>↑</a:t>
            </a:r>
            <a:r>
              <a:rPr lang="en-US" sz="2400" dirty="0" smtClean="0"/>
              <a:t> </a:t>
            </a:r>
            <a:r>
              <a:rPr lang="te-IN" sz="2400" dirty="0" smtClean="0"/>
              <a:t>సాక్షి తెలుగు దినపత్రిక, 29 సెప్టెంబర్ 2013, హైదరాబాదు సంచిక,పేజీ 3, పరిశీలించిన తేది:27అక్టోబర్ 2013</a:t>
            </a:r>
            <a:endParaRPr lang="te-IN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20px-Jashuva-gabbilam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52400"/>
            <a:ext cx="4276578" cy="657523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00px-Gurram_Jashua_118_birth_anniversary_celebration_by_Telugu_Akadem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28600"/>
            <a:ext cx="6489474" cy="43560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4724400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2013 సెప్టెంబరు 28 న తెలుగు అకాడమీ జాషువా పురస్కారాల సమావేశం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228600"/>
            <a:ext cx="17508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జాషువా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83820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e-IN" sz="2400" dirty="0" smtClean="0"/>
              <a:t>ఆధునిక తెలుగు కవులలో ప్రముఖ స్థానం పొందిన కవి </a:t>
            </a:r>
            <a:r>
              <a:rPr lang="te-IN" sz="2400" b="1" dirty="0" smtClean="0">
                <a:hlinkClick r:id="rId2" tooltip="గుర్రం జాషువా"/>
              </a:rPr>
              <a:t>గుర్రం జాషువా</a:t>
            </a:r>
            <a:r>
              <a:rPr lang="te-IN" sz="2400" dirty="0" smtClean="0"/>
              <a:t> (</a:t>
            </a:r>
            <a:r>
              <a:rPr lang="te-IN" sz="2400" dirty="0" smtClean="0">
                <a:hlinkClick r:id="rId3" tooltip="సెప్టెంబర్ 28"/>
              </a:rPr>
              <a:t>సెప్టెంబర్ 28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4" tooltip="1895"/>
              </a:rPr>
              <a:t>1895</a:t>
            </a:r>
            <a:r>
              <a:rPr lang="te-IN" sz="2400" dirty="0" smtClean="0"/>
              <a:t> - </a:t>
            </a:r>
            <a:r>
              <a:rPr lang="te-IN" sz="2400" dirty="0" smtClean="0">
                <a:hlinkClick r:id="rId5" tooltip="జూలై 24"/>
              </a:rPr>
              <a:t>జూలై 24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6" tooltip="1971"/>
              </a:rPr>
              <a:t>1971</a:t>
            </a:r>
            <a:r>
              <a:rPr lang="te-IN" sz="2400" dirty="0" smtClean="0"/>
              <a:t>). సమకాలీన కవిత్వ ఒరవడియైన </a:t>
            </a:r>
            <a:r>
              <a:rPr lang="te-IN" sz="2400" dirty="0" smtClean="0">
                <a:hlinkClick r:id="rId7" tooltip="భావ కవిత్వం"/>
              </a:rPr>
              <a:t>భావ కవిత్వ</a:t>
            </a:r>
            <a:r>
              <a:rPr lang="te-IN" sz="2400" dirty="0" smtClean="0"/>
              <a:t> రీతి నుండి పక్కకు జరిగి, </a:t>
            </a:r>
            <a:r>
              <a:rPr lang="te-IN" sz="2400" dirty="0" smtClean="0">
                <a:hlinkClick r:id="rId8" tooltip="సామాజిక సంస్కరణలు"/>
              </a:rPr>
              <a:t>సామాజిక</a:t>
            </a:r>
            <a:r>
              <a:rPr lang="te-IN" sz="2400" dirty="0" smtClean="0"/>
              <a:t> ప్రయోజనం ఆశించి రచనలు చేసాడు. తక్కువ కులంగా భావించబడ్డ </a:t>
            </a:r>
            <a:r>
              <a:rPr lang="te-IN" sz="2400" dirty="0" smtClean="0">
                <a:hlinkClick r:id="rId9" tooltip="కులం"/>
              </a:rPr>
              <a:t>కులంలో</a:t>
            </a:r>
            <a:r>
              <a:rPr lang="te-IN" sz="2400" dirty="0" smtClean="0"/>
              <a:t> జన్మించిన‌ందు వలన అనేక అవమానాలు ఎదుర్కొన్నాడు. అయితే కవిత్వాన్ని ఆయుధంగా చేసుకుని ఈ మూఢాచారాలపై తిరగబడ్డాడు జాషువా; ఛీత్కారాలు ఎదురైన చోటే సత్కారాలు పొందాడు.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83212" y="429069"/>
          <a:ext cx="6977576" cy="5999866"/>
        </p:xfrm>
        <a:graphic>
          <a:graphicData uri="http://schemas.openxmlformats.org/drawingml/2006/table">
            <a:tbl>
              <a:tblPr/>
              <a:tblGrid>
                <a:gridCol w="3488788"/>
                <a:gridCol w="3488788"/>
              </a:tblGrid>
              <a:tr h="42856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e-IN" sz="1400" b="1" dirty="0">
                          <a:solidFill>
                            <a:schemeClr val="bg2"/>
                          </a:solidFill>
                        </a:rPr>
                        <a:t>గుర్రం జాషువా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7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8562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గుర్రం జాషువా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983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జననం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1895 సెప్టెంబరు 28</a:t>
                      </a:r>
                      <a:br>
                        <a:rPr lang="te-IN" sz="1400">
                          <a:solidFill>
                            <a:schemeClr val="bg2"/>
                          </a:solidFill>
                        </a:rPr>
                      </a:br>
                      <a:r>
                        <a:rPr lang="te-IN" sz="1400" u="none" strike="noStrike">
                          <a:solidFill>
                            <a:schemeClr val="bg2"/>
                          </a:solidFill>
                          <a:hlinkClick r:id="rId2" tooltip="గుంటూరు"/>
                        </a:rPr>
                        <a:t>గుంటూరు</a:t>
                      </a:r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 జిల్లా </a:t>
                      </a:r>
                      <a:r>
                        <a:rPr lang="te-IN" sz="1400" u="none" strike="noStrike">
                          <a:solidFill>
                            <a:schemeClr val="bg2"/>
                          </a:solidFill>
                          <a:hlinkClick r:id="rId3" tooltip="వినుకొండ"/>
                        </a:rPr>
                        <a:t>వినుకొండ</a:t>
                      </a:r>
                      <a:endParaRPr lang="te-IN" sz="1400">
                        <a:solidFill>
                          <a:schemeClr val="bg2"/>
                        </a:solidFill>
                      </a:endParaRP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749983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మరణం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1971 జూలై 24 (వయసు 75)</a:t>
                      </a:r>
                      <a:br>
                        <a:rPr lang="te-IN" sz="1400">
                          <a:solidFill>
                            <a:schemeClr val="bg2"/>
                          </a:solidFill>
                        </a:rPr>
                      </a:br>
                      <a:r>
                        <a:rPr lang="te-IN" sz="1400" u="none" strike="noStrike">
                          <a:solidFill>
                            <a:schemeClr val="bg2"/>
                          </a:solidFill>
                          <a:hlinkClick r:id="rId2" tooltip="గుంటూరు"/>
                        </a:rPr>
                        <a:t>గుంటూరు</a:t>
                      </a:r>
                      <a:endParaRPr lang="te-IN" sz="1400">
                        <a:solidFill>
                          <a:schemeClr val="bg2"/>
                        </a:solidFill>
                      </a:endParaRP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2856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నివాస ప్రాంతం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 u="none" strike="noStrike">
                          <a:solidFill>
                            <a:schemeClr val="bg2"/>
                          </a:solidFill>
                          <a:hlinkClick r:id="rId2" tooltip="గుంటూరు"/>
                        </a:rPr>
                        <a:t>గుంటూరు</a:t>
                      </a:r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 జిల్లా </a:t>
                      </a:r>
                      <a:r>
                        <a:rPr lang="te-IN" sz="1400" u="none" strike="noStrike">
                          <a:solidFill>
                            <a:schemeClr val="bg2"/>
                          </a:solidFill>
                          <a:hlinkClick r:id="rId3" tooltip="వినుకొండ"/>
                        </a:rPr>
                        <a:t>వినుకొండ</a:t>
                      </a:r>
                      <a:endParaRPr lang="te-IN" sz="1400">
                        <a:solidFill>
                          <a:schemeClr val="bg2"/>
                        </a:solidFill>
                      </a:endParaRP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2856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ఇతర పేర్లు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జాషువా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1071404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వృత్తి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 dirty="0">
                          <a:solidFill>
                            <a:schemeClr val="bg2"/>
                          </a:solidFill>
                        </a:rPr>
                        <a:t>రచయిత</a:t>
                      </a:r>
                      <a:br>
                        <a:rPr lang="te-IN" sz="1400" dirty="0">
                          <a:solidFill>
                            <a:schemeClr val="bg2"/>
                          </a:solidFill>
                        </a:rPr>
                      </a:br>
                      <a:r>
                        <a:rPr lang="te-IN" sz="1400" dirty="0">
                          <a:solidFill>
                            <a:schemeClr val="bg2"/>
                          </a:solidFill>
                        </a:rPr>
                        <a:t>కవి</a:t>
                      </a:r>
                      <a:br>
                        <a:rPr lang="te-IN" sz="1400" dirty="0">
                          <a:solidFill>
                            <a:schemeClr val="bg2"/>
                          </a:solidFill>
                        </a:rPr>
                      </a:br>
                      <a:r>
                        <a:rPr lang="te-IN" sz="1400" dirty="0">
                          <a:solidFill>
                            <a:schemeClr val="bg2"/>
                          </a:solidFill>
                        </a:rPr>
                        <a:t>సాహితీకారుడు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2856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సాధించిన విజయాలు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 u="none" strike="noStrike" dirty="0">
                          <a:solidFill>
                            <a:schemeClr val="bg2"/>
                          </a:solidFill>
                          <a:hlinkClick r:id="rId4" tooltip="నవయుగ కవి చక్రవర్తి (పుట లేదు)"/>
                        </a:rPr>
                        <a:t>నవయుగ కవి చక్రవర్తి</a:t>
                      </a:r>
                      <a:endParaRPr lang="te-IN" sz="1400" dirty="0">
                        <a:solidFill>
                          <a:schemeClr val="bg2"/>
                        </a:solidFill>
                      </a:endParaRP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2856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మతం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>
                          <a:solidFill>
                            <a:schemeClr val="bg2"/>
                          </a:solidFill>
                        </a:rPr>
                        <a:t>christian spouse =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2856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తండ్రి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గుర్రం వీరయ్య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428562"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>
                          <a:solidFill>
                            <a:schemeClr val="bg2"/>
                          </a:solidFill>
                        </a:rPr>
                        <a:t>తల్లి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e-IN" sz="1400" dirty="0">
                          <a:solidFill>
                            <a:schemeClr val="bg2"/>
                          </a:solidFill>
                        </a:rPr>
                        <a:t>లింగమ్మ</a:t>
                      </a:r>
                    </a:p>
                  </a:txBody>
                  <a:tcPr marL="72571" marR="72571" marT="36286" marB="36286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1026" name="AutoShape 2" descr="Jashuva.jpg"/>
          <p:cNvSpPr>
            <a:spLocks noChangeAspect="1" noChangeArrowheads="1"/>
          </p:cNvSpPr>
          <p:nvPr/>
        </p:nvSpPr>
        <p:spPr bwMode="auto">
          <a:xfrm>
            <a:off x="0" y="0"/>
            <a:ext cx="1666875" cy="2219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228600"/>
            <a:ext cx="30604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జీవిత విశేషాలు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8382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జాషువా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2" tooltip="1895"/>
              </a:rPr>
              <a:t>1895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3" tooltip="సెప్టెంబర్ 28"/>
              </a:rPr>
              <a:t>సెప్టెంబర్ 28</a:t>
            </a:r>
            <a:r>
              <a:rPr lang="te-IN" sz="2400" dirty="0" smtClean="0"/>
              <a:t> న గుర్రం వీరయ్య, లింగమ్మ దంపతులకు </a:t>
            </a:r>
            <a:r>
              <a:rPr lang="te-IN" sz="2400" dirty="0" smtClean="0">
                <a:hlinkClick r:id="rId4" tooltip="ఆంధ్ర ప్రదేశ్"/>
              </a:rPr>
              <a:t>ఆంధ్ర ప్రదేశ్</a:t>
            </a:r>
            <a:r>
              <a:rPr lang="te-IN" sz="2400" dirty="0" smtClean="0"/>
              <a:t> లోని </a:t>
            </a:r>
            <a:r>
              <a:rPr lang="te-IN" sz="2400" dirty="0" smtClean="0">
                <a:hlinkClick r:id="rId5" tooltip="గుంటూరు"/>
              </a:rPr>
              <a:t>గుంటూరు</a:t>
            </a:r>
            <a:r>
              <a:rPr lang="te-IN" sz="2400" dirty="0" smtClean="0"/>
              <a:t> జిల్లా </a:t>
            </a:r>
            <a:r>
              <a:rPr lang="te-IN" sz="2400" dirty="0" smtClean="0">
                <a:hlinkClick r:id="rId6" tooltip="వినుకొండ"/>
              </a:rPr>
              <a:t>వినుకొండ</a:t>
            </a:r>
            <a:r>
              <a:rPr lang="te-IN" sz="2400" dirty="0" smtClean="0"/>
              <a:t> మండలం చాట్రగడ్డపాడులో జన్మించారు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తల్లిదండ్రులు వేరువేరు కులాలకు చెందిన వారు. తండ్రి </a:t>
            </a:r>
            <a:r>
              <a:rPr lang="te-IN" sz="2400" dirty="0" smtClean="0">
                <a:hlinkClick r:id="rId7" tooltip="యాదవులు"/>
              </a:rPr>
              <a:t>యాదవులు,</a:t>
            </a:r>
            <a:r>
              <a:rPr lang="te-IN" sz="2400" dirty="0" smtClean="0"/>
              <a:t>తల్లి మాదిగ, ఈ ఒక్క విషయం చాలు, మూఢాచారాలతో నిండిన సమాజంలో అవమానాలు, ఛీత్కారాలు ఎదుర్కోడానికి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 </a:t>
            </a:r>
            <a:r>
              <a:rPr lang="te-IN" sz="2400" dirty="0" smtClean="0"/>
              <a:t>బాల్యం </a:t>
            </a:r>
            <a:r>
              <a:rPr lang="te-IN" sz="2400" dirty="0" smtClean="0">
                <a:hlinkClick r:id="rId6" tooltip="వినుకొండ"/>
              </a:rPr>
              <a:t>వినుకొండ</a:t>
            </a:r>
            <a:r>
              <a:rPr lang="te-IN" sz="2400" dirty="0" smtClean="0"/>
              <a:t> గ్రామంలో పచ్చని పొలాల మధ్య హాయిగానే సాగింది. చదువుకోడానికి బడిలో చేరిన తరువాత జాషువాకు కష్టాలు మొదలయ్యాయి.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ఉపాధ్యాయులు</a:t>
            </a:r>
            <a:r>
              <a:rPr lang="te-IN" sz="2400" dirty="0" smtClean="0"/>
              <a:t>, తోటి పిల్లల నుండి ఎన్నో అవమానాలు ఎదుర్కొన్నాడు..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అయితే </a:t>
            </a:r>
            <a:r>
              <a:rPr lang="te-IN" sz="2400" dirty="0" smtClean="0"/>
              <a:t>జాషువా ఊరుకొనేవాడు కాదు, తిరగబడేవాడు. అగ్రవర్ణాల పిల్లలు కులం పేరుతో హేళన చేస్తే, తిరగబడి వాళ్ళను కొట్టాడు. </a:t>
            </a:r>
            <a:r>
              <a:rPr lang="te-IN" sz="2400" dirty="0" smtClean="0">
                <a:hlinkClick r:id="rId2" tooltip="1910"/>
              </a:rPr>
              <a:t>1910లో</a:t>
            </a:r>
            <a:r>
              <a:rPr lang="te-IN" sz="2400" dirty="0" smtClean="0"/>
              <a:t> మేరీని పెళ్ళి చేసుకున్నాడు.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మిషనరీ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పాఠశాల"/>
              </a:rPr>
              <a:t>పాఠశాల</a:t>
            </a:r>
            <a:r>
              <a:rPr lang="te-IN" sz="2400" dirty="0" smtClean="0"/>
              <a:t>లో నెలకు మూడు రూపాయల జీతంపై ఉద్యోగం చేసేవాడు. ఆ ఉద్యోగం పోవడంతో </a:t>
            </a:r>
            <a:r>
              <a:rPr lang="te-IN" sz="2400" dirty="0" smtClean="0">
                <a:hlinkClick r:id="rId4" tooltip="రాజమండ్రి"/>
              </a:rPr>
              <a:t>రాజమండ్రి</a:t>
            </a:r>
            <a:r>
              <a:rPr lang="te-IN" sz="2400" dirty="0" smtClean="0"/>
              <a:t> వెళ్ళి </a:t>
            </a:r>
            <a:r>
              <a:rPr lang="te-IN" sz="2400" dirty="0" smtClean="0">
                <a:hlinkClick r:id="rId5" tooltip="1915"/>
              </a:rPr>
              <a:t>1915</a:t>
            </a:r>
            <a:r>
              <a:rPr lang="te-IN" sz="2400" dirty="0" smtClean="0"/>
              <a:t>-</a:t>
            </a:r>
            <a:r>
              <a:rPr lang="te-IN" sz="2400" dirty="0" smtClean="0">
                <a:hlinkClick r:id="rId6" tooltip="1916"/>
              </a:rPr>
              <a:t>16</a:t>
            </a:r>
            <a:r>
              <a:rPr lang="te-IN" sz="2400" dirty="0" smtClean="0"/>
              <a:t> లలో అక్కడ సినిమా వాచకుడిగా పనిచేసాడు. 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hlinkClick r:id="rId7" tooltip="టాకీ (పుట లేదు)"/>
              </a:rPr>
              <a:t> </a:t>
            </a:r>
            <a:r>
              <a:rPr lang="te-IN" sz="2400" dirty="0" smtClean="0">
                <a:hlinkClick r:id="rId7" tooltip="టాకీ (పుట లేదు)"/>
              </a:rPr>
              <a:t>టాకీ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8" tooltip="సినిమా"/>
              </a:rPr>
              <a:t>సినిమాలు</a:t>
            </a:r>
            <a:r>
              <a:rPr lang="te-IN" sz="2400" dirty="0" smtClean="0"/>
              <a:t> లేని ఆ రోజుల్లో తెరపై జరుగుతున్న కథకు అనుగుణంగా నేపథ్యంలో కథను, సంభాషణలను చదువుతూ పోవడమే ఈ పని.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తరువాత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9" tooltip="గుంటూరు"/>
              </a:rPr>
              <a:t>గుంటూరు</a:t>
            </a:r>
            <a:r>
              <a:rPr lang="te-IN" sz="2400" dirty="0" smtClean="0"/>
              <a:t>లోని లూథరన్‌ చర్చి నడుపుతున్న ఉపాధ్యాయ శిక్షణాలయంలో ఉపాధ్యాయుడిగా 10 సంవత్సరాల పాటు పనిచేసాడు.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తరువాత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10" tooltip="1928"/>
              </a:rPr>
              <a:t>1928</a:t>
            </a:r>
            <a:r>
              <a:rPr lang="te-IN" sz="2400" dirty="0" smtClean="0"/>
              <a:t> నుండి </a:t>
            </a:r>
            <a:r>
              <a:rPr lang="te-IN" sz="2400" dirty="0" smtClean="0">
                <a:hlinkClick r:id="rId11" tooltip="1942"/>
              </a:rPr>
              <a:t>1942</a:t>
            </a:r>
            <a:r>
              <a:rPr lang="te-IN" sz="2400" dirty="0" smtClean="0"/>
              <a:t> వరకు </a:t>
            </a:r>
            <a:r>
              <a:rPr lang="te-IN" sz="2400" dirty="0" smtClean="0">
                <a:hlinkClick r:id="rId9" tooltip="గుంటూరు"/>
              </a:rPr>
              <a:t>గుంటూరు</a:t>
            </a:r>
            <a:r>
              <a:rPr lang="te-IN" sz="2400" dirty="0" smtClean="0"/>
              <a:t> లోనే ఉన్నత పాఠశాలలో </a:t>
            </a:r>
            <a:r>
              <a:rPr lang="te-IN" sz="2400" dirty="0" smtClean="0">
                <a:hlinkClick r:id="rId12" tooltip="తెలుగు"/>
              </a:rPr>
              <a:t>తెలుగు</a:t>
            </a:r>
            <a:r>
              <a:rPr lang="te-IN" sz="2400" dirty="0" smtClean="0"/>
              <a:t> పండితుడిగా పనిచేసాడు. </a:t>
            </a:r>
            <a:r>
              <a:rPr lang="te-IN" sz="2400" dirty="0" smtClean="0">
                <a:hlinkClick r:id="rId13" tooltip="రెండో ప్రపంచ యుద్ధ (పుట లేదు)"/>
              </a:rPr>
              <a:t>రెండో ప్రపంచ యుద్ధ</a:t>
            </a:r>
            <a:r>
              <a:rPr lang="te-IN" sz="2400" dirty="0" smtClean="0"/>
              <a:t> </a:t>
            </a:r>
            <a:r>
              <a:rPr lang="te-IN" sz="2400" dirty="0" smtClean="0"/>
              <a:t>సమయంలో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en-US" sz="2400" dirty="0" smtClean="0"/>
              <a:t> </a:t>
            </a:r>
            <a:r>
              <a:rPr lang="te-IN" sz="2400" dirty="0" smtClean="0"/>
              <a:t>యుద్ధ </a:t>
            </a:r>
            <a:r>
              <a:rPr lang="te-IN" sz="2400" dirty="0" smtClean="0"/>
              <a:t>ప్రచారకుడిగా కూడా పనిచేసాడు. </a:t>
            </a:r>
            <a:r>
              <a:rPr lang="te-IN" sz="2400" dirty="0" smtClean="0">
                <a:hlinkClick r:id="rId2" tooltip="1957"/>
              </a:rPr>
              <a:t>1957</a:t>
            </a:r>
            <a:r>
              <a:rPr lang="te-IN" sz="2400" dirty="0" smtClean="0"/>
              <a:t>-</a:t>
            </a:r>
            <a:r>
              <a:rPr lang="te-IN" sz="2400" dirty="0" smtClean="0">
                <a:hlinkClick r:id="rId3" tooltip="1959"/>
              </a:rPr>
              <a:t>59</a:t>
            </a:r>
            <a:r>
              <a:rPr lang="te-IN" sz="2400" dirty="0" smtClean="0"/>
              <a:t> మధ్య కాలంలో </a:t>
            </a:r>
            <a:r>
              <a:rPr lang="te-IN" sz="2400" dirty="0" smtClean="0">
                <a:hlinkClick r:id="rId4" tooltip="మద్రాసు"/>
              </a:rPr>
              <a:t>మద్రాసు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5" tooltip="రేడియో"/>
              </a:rPr>
              <a:t>రేడియో</a:t>
            </a:r>
            <a:r>
              <a:rPr lang="te-IN" sz="2400" dirty="0" smtClean="0"/>
              <a:t> కేంద్రంలో కార్యక్రమ నిర్మాతగా పనిచేసాడు</a:t>
            </a:r>
            <a:r>
              <a:rPr lang="te-IN" sz="2400" dirty="0" smtClean="0"/>
              <a:t>.</a:t>
            </a:r>
            <a:r>
              <a:rPr lang="te-IN" sz="2400" dirty="0" smtClean="0"/>
              <a:t>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ఒకసారి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6" tooltip="వినుకొండ"/>
              </a:rPr>
              <a:t>వినుకొండ</a:t>
            </a:r>
            <a:r>
              <a:rPr lang="te-IN" sz="2400" dirty="0" smtClean="0"/>
              <a:t>లో జరిగిన ఒక </a:t>
            </a:r>
            <a:r>
              <a:rPr lang="te-IN" sz="2400" dirty="0" smtClean="0">
                <a:hlinkClick r:id="rId7" tooltip="అవధానము (సాహిత్యం)"/>
              </a:rPr>
              <a:t>అవధాన</a:t>
            </a:r>
            <a:r>
              <a:rPr lang="te-IN" sz="2400" dirty="0" smtClean="0"/>
              <a:t> సభలో ఆయన పద్యాలు చదివాడు. తక్కువ కులం వాడిని సభ లోకి ఎందుకు రానిచ్చారంటూ కొందరు ఆయనను అవమానించారు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 </a:t>
            </a:r>
            <a:r>
              <a:rPr lang="te-IN" sz="2400" dirty="0" smtClean="0"/>
              <a:t>ఆయనకు జరిగిన అవమానాలకు ఇది ఒక మచ్చు మాత్రమే. అంటరాని వాడని </a:t>
            </a:r>
            <a:r>
              <a:rPr lang="te-IN" sz="2400" dirty="0" smtClean="0">
                <a:hlinkClick r:id="rId8" tooltip="హిందువులు"/>
              </a:rPr>
              <a:t>హిందువులు</a:t>
            </a:r>
            <a:r>
              <a:rPr lang="te-IN" sz="2400" dirty="0" smtClean="0"/>
              <a:t> ఈసడిస్తే, క్రైస్తవుడై ఉండీ, హిందూ మత సంబంధ రచనలు చేస్తున్నాడని క్రైస్తవ మతాధిపతులు ఆయన్ను నిరసించారు. 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ఆయన </a:t>
            </a:r>
            <a:r>
              <a:rPr lang="te-IN" sz="2400" dirty="0" smtClean="0"/>
              <a:t>కుటుంబాన్ని క్రైస్తవ సమాజం నుండి బహిష్కరించారు. క్రమంగా ఆయన </a:t>
            </a:r>
            <a:r>
              <a:rPr lang="te-IN" sz="2400" dirty="0" smtClean="0">
                <a:hlinkClick r:id="rId9" tooltip="నాస్తికత్వం"/>
              </a:rPr>
              <a:t>నాస్తికత్వం</a:t>
            </a:r>
            <a:r>
              <a:rPr lang="te-IN" sz="2400" dirty="0" smtClean="0"/>
              <a:t> వైపు </a:t>
            </a:r>
            <a:r>
              <a:rPr lang="te-IN" sz="2400" dirty="0" smtClean="0"/>
              <a:t>జరిగాడు.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జీవనం </a:t>
            </a:r>
            <a:r>
              <a:rPr lang="te-IN" sz="2400" dirty="0" smtClean="0"/>
              <a:t>కోసం ఎన్నో రకాల ఉద్యోగాలు చేసిన జాషువాకు </a:t>
            </a:r>
            <a:r>
              <a:rPr lang="te-IN" sz="2400" dirty="0" smtClean="0">
                <a:hlinkClick r:id="rId10" tooltip="1964"/>
              </a:rPr>
              <a:t>1964లో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11" tooltip="ఆంధ్ర ప్రదేశ్"/>
              </a:rPr>
              <a:t>ఆంధ్ర ప్రదేశ్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12" tooltip="శాసనమండలి"/>
              </a:rPr>
              <a:t>శాసనమండలిలో</a:t>
            </a:r>
            <a:r>
              <a:rPr lang="te-IN" sz="2400" dirty="0" smtClean="0"/>
              <a:t> సభ్యత్వం లభించింది</a:t>
            </a:r>
            <a:r>
              <a:rPr lang="te-IN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te-IN" sz="2400" dirty="0" smtClean="0"/>
              <a:t> </a:t>
            </a:r>
            <a:r>
              <a:rPr lang="te-IN" sz="2400" dirty="0" smtClean="0">
                <a:hlinkClick r:id="rId2" tooltip="1971"/>
              </a:rPr>
              <a:t>1971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3" tooltip="జూలై 24"/>
              </a:rPr>
              <a:t>జూలై 24న</a:t>
            </a:r>
            <a:r>
              <a:rPr lang="te-IN" sz="2400" dirty="0" smtClean="0"/>
              <a:t> గుంటూరులో గుర్రం జాషువా మరణించాడు.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/>
          </a:p>
        </p:txBody>
      </p:sp>
      <p:pic>
        <p:nvPicPr>
          <p:cNvPr id="3" name="Picture 2" descr="800px-Jaashuva_tex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1219200"/>
            <a:ext cx="7024466" cy="52683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228600"/>
            <a:ext cx="39501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e-IN" sz="4000" b="1" i="1" u="sng" dirty="0" smtClean="0"/>
              <a:t>సాహితీ వ్యవసాయం</a:t>
            </a:r>
            <a:endParaRPr lang="te-IN" sz="4000" b="1" i="1" u="sng" dirty="0"/>
          </a:p>
        </p:txBody>
      </p:sp>
      <p:sp>
        <p:nvSpPr>
          <p:cNvPr id="3" name="Rectangle 2"/>
          <p:cNvSpPr/>
          <p:nvPr/>
        </p:nvSpPr>
        <p:spPr>
          <a:xfrm>
            <a:off x="0" y="11430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చిన్నతనం </a:t>
            </a:r>
            <a:r>
              <a:rPr lang="te-IN" sz="2400" dirty="0" smtClean="0"/>
              <a:t>నుండి జాషువాలో సృజనాత్మక శక్తి ఉండేది. </a:t>
            </a:r>
            <a:r>
              <a:rPr lang="te-IN" sz="2400" dirty="0" smtClean="0">
                <a:hlinkClick r:id="rId2" tooltip="బొమ్మలు (పుట లేదు)"/>
              </a:rPr>
              <a:t>బొమ్మలు</a:t>
            </a:r>
            <a:r>
              <a:rPr lang="te-IN" sz="2400" dirty="0" smtClean="0"/>
              <a:t> గీయడం, </a:t>
            </a:r>
            <a:r>
              <a:rPr lang="te-IN" sz="2400" dirty="0" smtClean="0">
                <a:hlinkClick r:id="rId3" tooltip="పాటలు"/>
              </a:rPr>
              <a:t>పాటలు</a:t>
            </a:r>
            <a:r>
              <a:rPr lang="te-IN" sz="2400" dirty="0" smtClean="0"/>
              <a:t> పాడడం చేసేవాడు. బాల్య స్నేహితుడూ, తరువాతి కాలంలో రచయితా అయిన </a:t>
            </a:r>
            <a:r>
              <a:rPr lang="te-IN" sz="2400" dirty="0" smtClean="0">
                <a:hlinkClick r:id="rId4" tooltip="దీపాల పిచ్చయ్యశాస్త్రి"/>
              </a:rPr>
              <a:t>దీపాల పిచ్చయ్య శాస్త్రి</a:t>
            </a:r>
            <a:r>
              <a:rPr lang="te-IN" sz="2400" dirty="0" smtClean="0"/>
              <a:t> సాహచర్యంలో ఆయనకు కవిత్వంపై ఆసక్తి కలిగింది</a:t>
            </a:r>
            <a:r>
              <a:rPr lang="te-IN" sz="2400" dirty="0" smtClean="0"/>
              <a:t>.</a:t>
            </a:r>
            <a:endParaRPr lang="en-US" sz="2400" dirty="0" smtClean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te-IN" sz="2400" dirty="0" smtClean="0"/>
              <a:t> </a:t>
            </a:r>
            <a:r>
              <a:rPr lang="te-IN" sz="2400" dirty="0" smtClean="0">
                <a:hlinkClick r:id="rId5" tooltip="జూపూడి హనుమచ్ఛాస్త్రి (పుట లేదు)"/>
              </a:rPr>
              <a:t>జూపూడి హనుమచ్ఛాస్త్రి</a:t>
            </a:r>
            <a:r>
              <a:rPr lang="te-IN" sz="2400" dirty="0" smtClean="0"/>
              <a:t> వద్ద </a:t>
            </a:r>
            <a:r>
              <a:rPr lang="te-IN" sz="2400" dirty="0" smtClean="0">
                <a:hlinkClick r:id="rId6" tooltip="మేఘ సందేశం (సంస్కృతం)"/>
              </a:rPr>
              <a:t>మేఘసందేశం</a:t>
            </a:r>
            <a:r>
              <a:rPr lang="te-IN" sz="2400" dirty="0" smtClean="0"/>
              <a:t>,</a:t>
            </a:r>
            <a:r>
              <a:rPr lang="te-IN" sz="2400" dirty="0" smtClean="0">
                <a:hlinkClick r:id="rId7" tooltip="రఘువంశం"/>
              </a:rPr>
              <a:t>రఘువంశం</a:t>
            </a:r>
            <a:r>
              <a:rPr lang="te-IN" sz="2400" dirty="0" smtClean="0"/>
              <a:t>, </a:t>
            </a:r>
            <a:r>
              <a:rPr lang="te-IN" sz="2400" dirty="0" smtClean="0">
                <a:hlinkClick r:id="rId8" tooltip="కుమార సంభవం"/>
              </a:rPr>
              <a:t>కుమార సంభవం</a:t>
            </a:r>
            <a:r>
              <a:rPr lang="te-IN" sz="2400" dirty="0" smtClean="0"/>
              <a:t> నేర్చుకున్నాడు. జాషువా 36 గ్రంథాలు, మరెన్నో </a:t>
            </a:r>
            <a:r>
              <a:rPr lang="te-IN" sz="2400" dirty="0" smtClean="0">
                <a:hlinkClick r:id="rId9" tooltip="కవితా ఖండికలు (పుట లేదు)"/>
              </a:rPr>
              <a:t>కవితా ఖండికలు</a:t>
            </a:r>
            <a:r>
              <a:rPr lang="te-IN" sz="2400" dirty="0" smtClean="0"/>
              <a:t> రాసాడు. వాటిలో ప్రముఖమైనవి</a:t>
            </a:r>
            <a:r>
              <a:rPr lang="te-IN" sz="2400" dirty="0" smtClean="0"/>
              <a:t>:</a:t>
            </a:r>
            <a:r>
              <a:rPr lang="te-IN" sz="2400" b="1" dirty="0" smtClean="0">
                <a:hlinkClick r:id="rId10" tooltip="గబ్బిలం(గుర్రం జాషువా రచన)"/>
              </a:rPr>
              <a:t> గబ్బిలం</a:t>
            </a:r>
            <a:r>
              <a:rPr lang="te-IN" sz="2400" dirty="0" smtClean="0"/>
              <a:t> (1941) ఆయన రచనల్లో సర్వోత్తమమైనది. కాళిదాసు </a:t>
            </a:r>
            <a:r>
              <a:rPr lang="te-IN" sz="2400" dirty="0" smtClean="0">
                <a:hlinkClick r:id="rId11" tooltip="మేఘసందేశం"/>
              </a:rPr>
              <a:t>మేఘసందేశం</a:t>
            </a:r>
            <a:r>
              <a:rPr lang="te-IN" sz="2400" dirty="0" smtClean="0"/>
              <a:t> తరహాలో సాగుతుంది. 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48</TotalTime>
  <Words>227</Words>
  <Application>Microsoft Office PowerPoint</Application>
  <PresentationFormat>On-screen Show (4:3)</PresentationFormat>
  <Paragraphs>109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Verve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9</cp:revision>
  <dcterms:created xsi:type="dcterms:W3CDTF">2006-08-16T00:00:00Z</dcterms:created>
  <dcterms:modified xsi:type="dcterms:W3CDTF">2020-04-17T11:59:58Z</dcterms:modified>
</cp:coreProperties>
</file>